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5" r:id="rId16"/>
    <p:sldId id="271" r:id="rId17"/>
    <p:sldId id="272" r:id="rId18"/>
    <p:sldId id="273" r:id="rId19"/>
    <p:sldId id="274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7564B"/>
        </a:solidFill>
        <a:effectLst/>
        <a:uFillTx/>
        <a:latin typeface="Hoefler Text"/>
        <a:ea typeface="Hoefler Text"/>
        <a:cs typeface="Hoefler Text"/>
        <a:sym typeface="Hoefler Text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7564B"/>
        </a:solidFill>
        <a:effectLst/>
        <a:uFillTx/>
        <a:latin typeface="Hoefler Text"/>
        <a:ea typeface="Hoefler Text"/>
        <a:cs typeface="Hoefler Text"/>
        <a:sym typeface="Hoefler Text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7564B"/>
        </a:solidFill>
        <a:effectLst/>
        <a:uFillTx/>
        <a:latin typeface="Hoefler Text"/>
        <a:ea typeface="Hoefler Text"/>
        <a:cs typeface="Hoefler Text"/>
        <a:sym typeface="Hoefler Text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7564B"/>
        </a:solidFill>
        <a:effectLst/>
        <a:uFillTx/>
        <a:latin typeface="Hoefler Text"/>
        <a:ea typeface="Hoefler Text"/>
        <a:cs typeface="Hoefler Text"/>
        <a:sym typeface="Hoefler Text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7564B"/>
        </a:solidFill>
        <a:effectLst/>
        <a:uFillTx/>
        <a:latin typeface="Hoefler Text"/>
        <a:ea typeface="Hoefler Text"/>
        <a:cs typeface="Hoefler Text"/>
        <a:sym typeface="Hoefler Text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7564B"/>
        </a:solidFill>
        <a:effectLst/>
        <a:uFillTx/>
        <a:latin typeface="Hoefler Text"/>
        <a:ea typeface="Hoefler Text"/>
        <a:cs typeface="Hoefler Text"/>
        <a:sym typeface="Hoefler Text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7564B"/>
        </a:solidFill>
        <a:effectLst/>
        <a:uFillTx/>
        <a:latin typeface="Hoefler Text"/>
        <a:ea typeface="Hoefler Text"/>
        <a:cs typeface="Hoefler Text"/>
        <a:sym typeface="Hoefler Text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7564B"/>
        </a:solidFill>
        <a:effectLst/>
        <a:uFillTx/>
        <a:latin typeface="Hoefler Text"/>
        <a:ea typeface="Hoefler Text"/>
        <a:cs typeface="Hoefler Text"/>
        <a:sym typeface="Hoefler Text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7564B"/>
        </a:solidFill>
        <a:effectLst/>
        <a:uFillTx/>
        <a:latin typeface="Hoefler Text"/>
        <a:ea typeface="Hoefler Text"/>
        <a:cs typeface="Hoefler Text"/>
        <a:sym typeface="Hoefler Tex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3714F">
              <a:alpha val="8000"/>
            </a:srgbClr>
          </a:solidFill>
        </a:fill>
      </a:tcStyle>
    </a:band2H>
    <a:firstCol>
      <a:tcTxStyle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508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BCC">
              <a:alpha val="54000"/>
            </a:srgbClr>
          </a:solidFill>
        </a:fill>
      </a:tcStyle>
    </a:band2H>
    <a:firstCol>
      <a:tcTxStyle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BCC">
              <a:alpha val="80000"/>
            </a:srgbClr>
          </a:solidFill>
        </a:fill>
      </a:tcStyle>
    </a:band2H>
    <a:firstCol>
      <a:tcTxStyle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AE5E5">
              <a:alpha val="69000"/>
            </a:srgbClr>
          </a:solidFill>
        </a:fill>
      </a:tcStyle>
    </a:band2H>
    <a:firstCol>
      <a:tcTxStyle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DCDBCC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CDBCC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CDBCC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EDEDF">
              <a:alpha val="76000"/>
            </a:srgbClr>
          </a:solidFill>
        </a:fill>
      </a:tcStyle>
    </a:band2H>
    <a:firstCol>
      <a:tcTxStyle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BCC">
              <a:alpha val="80000"/>
            </a:srgbClr>
          </a:solidFill>
        </a:fill>
      </a:tcStyle>
    </a:band2H>
    <a:firstCol>
      <a:tcTxStyle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>
          <a:latin typeface="Hoefler Text"/>
          <a:ea typeface="Hoefler Text"/>
          <a:cs typeface="Hoefler Text"/>
        </a:font>
        <a:srgbClr val="57564B"/>
      </a:tcTxStyle>
      <a:tcStyle>
        <a:tcBdr>
          <a:left>
            <a:ln w="25400" cap="flat">
              <a:solidFill>
                <a:srgbClr val="83714F"/>
              </a:solidFill>
              <a:prstDash val="solid"/>
              <a:miter lim="400000"/>
            </a:ln>
          </a:left>
          <a:right>
            <a:ln w="25400" cap="flat">
              <a:solidFill>
                <a:srgbClr val="83714F"/>
              </a:solidFill>
              <a:prstDash val="solid"/>
              <a:miter lim="400000"/>
            </a:ln>
          </a:right>
          <a:top>
            <a:ln w="25400" cap="flat">
              <a:solidFill>
                <a:srgbClr val="83714F"/>
              </a:solidFill>
              <a:prstDash val="solid"/>
              <a:miter lim="400000"/>
            </a:ln>
          </a:top>
          <a:bottom>
            <a:ln w="25400" cap="flat">
              <a:solidFill>
                <a:srgbClr val="83714F"/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/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9C">
              <a:alpha val="3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25400" cap="flat">
              <a:solidFill>
                <a:srgbClr val="83714F"/>
              </a:solidFill>
              <a:prstDash val="solid"/>
              <a:miter lim="400000"/>
            </a:ln>
          </a:left>
          <a:right>
            <a:ln w="25400" cap="flat">
              <a:solidFill>
                <a:srgbClr val="83714F"/>
              </a:solidFill>
              <a:prstDash val="solid"/>
              <a:miter lim="400000"/>
            </a:ln>
          </a:right>
          <a:top>
            <a:ln w="25400" cap="flat">
              <a:solidFill>
                <a:srgbClr val="83714F"/>
              </a:solidFill>
              <a:prstDash val="solid"/>
              <a:miter lim="400000"/>
            </a:ln>
          </a:top>
          <a:bottom>
            <a:ln w="25400" cap="flat">
              <a:solidFill>
                <a:srgbClr val="83714F"/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/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25400" cap="flat">
              <a:solidFill>
                <a:srgbClr val="83714F"/>
              </a:solidFill>
              <a:prstDash val="solid"/>
              <a:miter lim="400000"/>
            </a:ln>
          </a:left>
          <a:right>
            <a:ln w="25400" cap="flat">
              <a:solidFill>
                <a:srgbClr val="83714F"/>
              </a:solidFill>
              <a:prstDash val="solid"/>
              <a:miter lim="400000"/>
            </a:ln>
          </a:right>
          <a:top>
            <a:ln w="25400" cap="flat">
              <a:solidFill>
                <a:srgbClr val="83714F"/>
              </a:solidFill>
              <a:prstDash val="solid"/>
              <a:miter lim="400000"/>
            </a:ln>
          </a:top>
          <a:bottom>
            <a:ln w="25400" cap="flat">
              <a:solidFill>
                <a:srgbClr val="83714F"/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/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25400" cap="flat">
              <a:solidFill>
                <a:srgbClr val="83714F"/>
              </a:solidFill>
              <a:prstDash val="solid"/>
              <a:miter lim="400000"/>
            </a:ln>
          </a:left>
          <a:right>
            <a:ln w="25400" cap="flat">
              <a:solidFill>
                <a:srgbClr val="83714F"/>
              </a:solidFill>
              <a:prstDash val="solid"/>
              <a:miter lim="400000"/>
            </a:ln>
          </a:right>
          <a:top>
            <a:ln w="25400" cap="flat">
              <a:solidFill>
                <a:srgbClr val="83714F"/>
              </a:solidFill>
              <a:prstDash val="solid"/>
              <a:miter lim="400000"/>
            </a:ln>
          </a:top>
          <a:bottom>
            <a:ln w="25400" cap="flat">
              <a:solidFill>
                <a:srgbClr val="83714F"/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/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3"/>
  </p:normalViewPr>
  <p:slideViewPr>
    <p:cSldViewPr snapToGrid="0" snapToObjects="1">
      <p:cViewPr varScale="1">
        <p:scale>
          <a:sx n="82" d="100"/>
          <a:sy n="82" d="100"/>
        </p:scale>
        <p:origin x="288" y="18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177082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ti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tif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t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Csoportosítás"/>
          <p:cNvGrpSpPr/>
          <p:nvPr/>
        </p:nvGrpSpPr>
        <p:grpSpPr>
          <a:xfrm>
            <a:off x="1498599" y="4838700"/>
            <a:ext cx="10007602" cy="88900"/>
            <a:chOff x="0" y="0"/>
            <a:chExt cx="10007600" cy="88900"/>
          </a:xfrm>
        </p:grpSpPr>
        <p:pic>
          <p:nvPicPr>
            <p:cNvPr id="12" name="typeset_center_ornament_line.tiff" descr="typeset_center_ornament_line.tiff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8100"/>
              <a:ext cx="4864100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typeset_center_ornament_line.tiff" descr="typeset_center_ornament_line.tiff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5143500" y="38099"/>
              <a:ext cx="4864100" cy="12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" name="center shape .tiff" descr="center shape .tif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51400" y="0"/>
              <a:ext cx="304801" cy="88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" name="Címszöveg"/>
          <p:cNvSpPr txBox="1">
            <a:spLocks noGrp="1"/>
          </p:cNvSpPr>
          <p:nvPr>
            <p:ph type="title"/>
          </p:nvPr>
        </p:nvSpPr>
        <p:spPr>
          <a:xfrm>
            <a:off x="1117600" y="2463800"/>
            <a:ext cx="10769600" cy="2540000"/>
          </a:xfrm>
          <a:prstGeom prst="rect">
            <a:avLst/>
          </a:prstGeom>
        </p:spPr>
        <p:txBody>
          <a:bodyPr anchor="b"/>
          <a:lstStyle/>
          <a:p>
            <a:r>
              <a:t>Címszöveg</a:t>
            </a:r>
          </a:p>
        </p:txBody>
      </p:sp>
      <p:sp>
        <p:nvSpPr>
          <p:cNvPr id="17" name="1. szövegtörzsszint…"/>
          <p:cNvSpPr txBox="1">
            <a:spLocks noGrp="1"/>
          </p:cNvSpPr>
          <p:nvPr>
            <p:ph type="body" sz="quarter" idx="1"/>
          </p:nvPr>
        </p:nvSpPr>
        <p:spPr>
          <a:xfrm>
            <a:off x="1117600" y="5041900"/>
            <a:ext cx="107696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+mn-lt"/>
                <a:ea typeface="+mn-ea"/>
                <a:cs typeface="+mn-cs"/>
                <a:sym typeface="Bodoni SvtyTwo SC ITC TT-Book"/>
              </a:defRPr>
            </a:lvl1pPr>
            <a:lvl2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+mn-lt"/>
                <a:ea typeface="+mn-ea"/>
                <a:cs typeface="+mn-cs"/>
                <a:sym typeface="Bodoni SvtyTwo SC ITC TT-Book"/>
              </a:defRPr>
            </a:lvl2pPr>
            <a:lvl3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+mn-lt"/>
                <a:ea typeface="+mn-ea"/>
                <a:cs typeface="+mn-cs"/>
                <a:sym typeface="Bodoni SvtyTwo SC ITC TT-Book"/>
              </a:defRPr>
            </a:lvl3pPr>
            <a:lvl4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+mn-lt"/>
                <a:ea typeface="+mn-ea"/>
                <a:cs typeface="+mn-cs"/>
                <a:sym typeface="Bodoni SvtyTwo SC ITC TT-Book"/>
              </a:defRPr>
            </a:lvl4pPr>
            <a:lvl5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+mn-lt"/>
                <a:ea typeface="+mn-ea"/>
                <a:cs typeface="+mn-cs"/>
                <a:sym typeface="Bodoni SvtyTwo SC ITC TT-Book"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8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Kép"/>
          <p:cNvSpPr>
            <a:spLocks noGrp="1"/>
          </p:cNvSpPr>
          <p:nvPr>
            <p:ph type="pic" sz="quarter" idx="13"/>
          </p:nvPr>
        </p:nvSpPr>
        <p:spPr>
          <a:xfrm>
            <a:off x="6845300" y="5207000"/>
            <a:ext cx="5041900" cy="3568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8" name="Kép"/>
          <p:cNvSpPr>
            <a:spLocks noGrp="1"/>
          </p:cNvSpPr>
          <p:nvPr>
            <p:ph type="pic" sz="quarter" idx="14"/>
          </p:nvPr>
        </p:nvSpPr>
        <p:spPr>
          <a:xfrm>
            <a:off x="6832600" y="990600"/>
            <a:ext cx="5041900" cy="3556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9" name="Kép"/>
          <p:cNvSpPr>
            <a:spLocks noGrp="1"/>
          </p:cNvSpPr>
          <p:nvPr>
            <p:ph type="pic" sz="half" idx="15"/>
          </p:nvPr>
        </p:nvSpPr>
        <p:spPr>
          <a:xfrm>
            <a:off x="1155700" y="990600"/>
            <a:ext cx="5041900" cy="7772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0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Csoportosítás"/>
          <p:cNvGrpSpPr/>
          <p:nvPr/>
        </p:nvGrpSpPr>
        <p:grpSpPr>
          <a:xfrm>
            <a:off x="1498600" y="4838700"/>
            <a:ext cx="4368800" cy="88900"/>
            <a:chOff x="0" y="0"/>
            <a:chExt cx="4368799" cy="88900"/>
          </a:xfrm>
        </p:grpSpPr>
        <p:pic>
          <p:nvPicPr>
            <p:cNvPr id="107" name="typeset_center_ornament_line.tiff" descr="typeset_center_ornament_line.tiff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8100"/>
              <a:ext cx="2032001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8" name="typeset_center_ornament_line.tiff" descr="typeset_center_ornament_line.tiff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336799" y="38099"/>
              <a:ext cx="2032001" cy="12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9" name="center shape .tiff" descr="center shape .tif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32000" y="0"/>
              <a:ext cx="304801" cy="88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1" name="Kép"/>
          <p:cNvSpPr>
            <a:spLocks noGrp="1"/>
          </p:cNvSpPr>
          <p:nvPr>
            <p:ph type="pic" sz="half" idx="13"/>
          </p:nvPr>
        </p:nvSpPr>
        <p:spPr>
          <a:xfrm>
            <a:off x="7002462" y="1733550"/>
            <a:ext cx="4648201" cy="6197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12" name="Címszöveg"/>
          <p:cNvSpPr txBox="1">
            <a:spLocks noGrp="1"/>
          </p:cNvSpPr>
          <p:nvPr>
            <p:ph type="title"/>
          </p:nvPr>
        </p:nvSpPr>
        <p:spPr>
          <a:xfrm>
            <a:off x="1117600" y="914400"/>
            <a:ext cx="5130800" cy="4089400"/>
          </a:xfrm>
          <a:prstGeom prst="rect">
            <a:avLst/>
          </a:prstGeom>
        </p:spPr>
        <p:txBody>
          <a:bodyPr anchor="b"/>
          <a:lstStyle/>
          <a:p>
            <a:r>
              <a:t>Címszöveg</a:t>
            </a:r>
          </a:p>
        </p:txBody>
      </p:sp>
      <p:sp>
        <p:nvSpPr>
          <p:cNvPr id="113" name="1. szövegtörzsszint…"/>
          <p:cNvSpPr txBox="1">
            <a:spLocks noGrp="1"/>
          </p:cNvSpPr>
          <p:nvPr>
            <p:ph type="body" sz="quarter" idx="1"/>
          </p:nvPr>
        </p:nvSpPr>
        <p:spPr>
          <a:xfrm>
            <a:off x="1117600" y="5041900"/>
            <a:ext cx="5130800" cy="38100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+mn-lt"/>
                <a:ea typeface="+mn-ea"/>
                <a:cs typeface="+mn-cs"/>
                <a:sym typeface="Bodoni SvtyTwo SC ITC TT-Book"/>
              </a:defRPr>
            </a:lvl1pPr>
            <a:lvl2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+mn-lt"/>
                <a:ea typeface="+mn-ea"/>
                <a:cs typeface="+mn-cs"/>
                <a:sym typeface="Bodoni SvtyTwo SC ITC TT-Book"/>
              </a:defRPr>
            </a:lvl2pPr>
            <a:lvl3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+mn-lt"/>
                <a:ea typeface="+mn-ea"/>
                <a:cs typeface="+mn-cs"/>
                <a:sym typeface="Bodoni SvtyTwo SC ITC TT-Book"/>
              </a:defRPr>
            </a:lvl3pPr>
            <a:lvl4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+mn-lt"/>
                <a:ea typeface="+mn-ea"/>
                <a:cs typeface="+mn-cs"/>
                <a:sym typeface="Bodoni SvtyTwo SC ITC TT-Book"/>
              </a:defRPr>
            </a:lvl4pPr>
            <a:lvl5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+mn-lt"/>
                <a:ea typeface="+mn-ea"/>
                <a:cs typeface="+mn-cs"/>
                <a:sym typeface="Bodoni SvtyTwo SC ITC TT-Book"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14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Vonal"/>
          <p:cNvSpPr/>
          <p:nvPr/>
        </p:nvSpPr>
        <p:spPr>
          <a:xfrm>
            <a:off x="317248" y="2438400"/>
            <a:ext cx="12383234" cy="128"/>
          </a:xfrm>
          <a:prstGeom prst="line">
            <a:avLst/>
          </a:prstGeom>
          <a:ln w="12700">
            <a:solidFill>
              <a:srgbClr val="998074">
                <a:alpha val="75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2" name="Kép"/>
          <p:cNvSpPr>
            <a:spLocks noGrp="1"/>
          </p:cNvSpPr>
          <p:nvPr>
            <p:ph type="pic" sz="half" idx="13"/>
          </p:nvPr>
        </p:nvSpPr>
        <p:spPr>
          <a:xfrm>
            <a:off x="7023100" y="3149600"/>
            <a:ext cx="4851400" cy="5575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23" name="Címszöve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Címszöveg</a:t>
            </a:r>
          </a:p>
        </p:txBody>
      </p:sp>
      <p:sp>
        <p:nvSpPr>
          <p:cNvPr id="124" name="1. szövegtörzsszint…"/>
          <p:cNvSpPr txBox="1">
            <a:spLocks noGrp="1"/>
          </p:cNvSpPr>
          <p:nvPr>
            <p:ph type="body" sz="half" idx="1"/>
          </p:nvPr>
        </p:nvSpPr>
        <p:spPr>
          <a:xfrm>
            <a:off x="850900" y="2755900"/>
            <a:ext cx="5410200" cy="6350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25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Vonal"/>
          <p:cNvSpPr/>
          <p:nvPr/>
        </p:nvSpPr>
        <p:spPr>
          <a:xfrm>
            <a:off x="317248" y="2438400"/>
            <a:ext cx="12383234" cy="128"/>
          </a:xfrm>
          <a:prstGeom prst="line">
            <a:avLst/>
          </a:prstGeom>
          <a:ln w="12700">
            <a:solidFill>
              <a:srgbClr val="998074">
                <a:alpha val="75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3" name="Címszöve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Címszöveg</a:t>
            </a:r>
          </a:p>
        </p:txBody>
      </p:sp>
      <p:sp>
        <p:nvSpPr>
          <p:cNvPr id="134" name="1. szövegtörzsszint…"/>
          <p:cNvSpPr txBox="1">
            <a:spLocks noGrp="1"/>
          </p:cNvSpPr>
          <p:nvPr>
            <p:ph type="body" sz="half" idx="1"/>
          </p:nvPr>
        </p:nvSpPr>
        <p:spPr>
          <a:xfrm>
            <a:off x="850900" y="2755900"/>
            <a:ext cx="5410200" cy="6350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35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Vonal"/>
          <p:cNvSpPr/>
          <p:nvPr/>
        </p:nvSpPr>
        <p:spPr>
          <a:xfrm>
            <a:off x="317248" y="2438400"/>
            <a:ext cx="12383234" cy="128"/>
          </a:xfrm>
          <a:prstGeom prst="line">
            <a:avLst/>
          </a:prstGeom>
          <a:ln w="12700">
            <a:solidFill>
              <a:srgbClr val="998074">
                <a:alpha val="75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3" name="Címszöve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Címszöveg</a:t>
            </a:r>
          </a:p>
        </p:txBody>
      </p:sp>
      <p:sp>
        <p:nvSpPr>
          <p:cNvPr id="144" name="1. szövegtörzsszint…"/>
          <p:cNvSpPr txBox="1">
            <a:spLocks noGrp="1"/>
          </p:cNvSpPr>
          <p:nvPr>
            <p:ph type="body" sz="half" idx="1"/>
          </p:nvPr>
        </p:nvSpPr>
        <p:spPr>
          <a:xfrm>
            <a:off x="6743700" y="2755900"/>
            <a:ext cx="5410200" cy="6350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45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b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ímszöve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Címszöveg</a:t>
            </a:r>
          </a:p>
        </p:txBody>
      </p:sp>
      <p:sp>
        <p:nvSpPr>
          <p:cNvPr id="26" name="1. szövegtörzsszin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7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Vonal"/>
          <p:cNvSpPr/>
          <p:nvPr/>
        </p:nvSpPr>
        <p:spPr>
          <a:xfrm>
            <a:off x="317248" y="2438400"/>
            <a:ext cx="12383234" cy="128"/>
          </a:xfrm>
          <a:prstGeom prst="line">
            <a:avLst/>
          </a:prstGeom>
          <a:ln w="12700">
            <a:solidFill>
              <a:srgbClr val="998074">
                <a:alpha val="75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5" name="Címszöve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Címszöveg</a:t>
            </a:r>
          </a:p>
        </p:txBody>
      </p:sp>
      <p:sp>
        <p:nvSpPr>
          <p:cNvPr id="36" name="1. szövegtörzsszin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65150" anchor="t"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7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1. szövegtörzsszint…"/>
          <p:cNvSpPr txBox="1">
            <a:spLocks noGrp="1"/>
          </p:cNvSpPr>
          <p:nvPr>
            <p:ph type="body" idx="1"/>
          </p:nvPr>
        </p:nvSpPr>
        <p:spPr>
          <a:xfrm>
            <a:off x="850900" y="838200"/>
            <a:ext cx="11303000" cy="8077200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5500"/>
              </a:spcBef>
              <a:buBlip>
                <a:blip r:embed="rId2"/>
              </a:buBlip>
              <a:defRPr sz="4500"/>
            </a:lvl1pPr>
            <a:lvl2pPr>
              <a:lnSpc>
                <a:spcPct val="120000"/>
              </a:lnSpc>
              <a:spcBef>
                <a:spcPts val="5500"/>
              </a:spcBef>
              <a:buBlip>
                <a:blip r:embed="rId2"/>
              </a:buBlip>
              <a:defRPr sz="4500"/>
            </a:lvl2pPr>
            <a:lvl3pPr>
              <a:lnSpc>
                <a:spcPct val="120000"/>
              </a:lnSpc>
              <a:spcBef>
                <a:spcPts val="5500"/>
              </a:spcBef>
              <a:buBlip>
                <a:blip r:embed="rId2"/>
              </a:buBlip>
              <a:defRPr sz="4500"/>
            </a:lvl3pPr>
            <a:lvl4pPr>
              <a:lnSpc>
                <a:spcPct val="120000"/>
              </a:lnSpc>
              <a:spcBef>
                <a:spcPts val="5500"/>
              </a:spcBef>
              <a:buBlip>
                <a:blip r:embed="rId2"/>
              </a:buBlip>
              <a:defRPr sz="4500"/>
            </a:lvl4pPr>
            <a:lvl5pPr>
              <a:lnSpc>
                <a:spcPct val="120000"/>
              </a:lnSpc>
              <a:spcBef>
                <a:spcPts val="5500"/>
              </a:spcBef>
              <a:buBlip>
                <a:blip r:embed="rId2"/>
              </a:buBlip>
              <a:defRPr sz="4500"/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45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- Ornamental Bor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Vonal"/>
          <p:cNvSpPr/>
          <p:nvPr/>
        </p:nvSpPr>
        <p:spPr>
          <a:xfrm>
            <a:off x="317248" y="2438400"/>
            <a:ext cx="12383234" cy="128"/>
          </a:xfrm>
          <a:prstGeom prst="line">
            <a:avLst/>
          </a:prstGeom>
          <a:ln w="12700">
            <a:solidFill>
              <a:srgbClr val="998074">
                <a:alpha val="75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7" name="Címszöve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Címszöveg</a:t>
            </a:r>
          </a:p>
        </p:txBody>
      </p:sp>
      <p:sp>
        <p:nvSpPr>
          <p:cNvPr id="68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ímszöveg"/>
          <p:cNvSpPr txBox="1">
            <a:spLocks noGrp="1"/>
          </p:cNvSpPr>
          <p:nvPr>
            <p:ph type="title"/>
          </p:nvPr>
        </p:nvSpPr>
        <p:spPr>
          <a:xfrm>
            <a:off x="1117600" y="2971800"/>
            <a:ext cx="10769600" cy="3810000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r>
              <a:t>Címszöveg</a:t>
            </a:r>
          </a:p>
        </p:txBody>
      </p:sp>
      <p:sp>
        <p:nvSpPr>
          <p:cNvPr id="76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Csoportosítás"/>
          <p:cNvGrpSpPr/>
          <p:nvPr/>
        </p:nvGrpSpPr>
        <p:grpSpPr>
          <a:xfrm>
            <a:off x="1498599" y="2070100"/>
            <a:ext cx="10007602" cy="88900"/>
            <a:chOff x="0" y="0"/>
            <a:chExt cx="10007600" cy="88900"/>
          </a:xfrm>
        </p:grpSpPr>
        <p:pic>
          <p:nvPicPr>
            <p:cNvPr id="83" name="typeset_center_ornament_line.tiff" descr="typeset_center_ornament_line.tiff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8100"/>
              <a:ext cx="4864100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4" name="typeset_center_ornament_line.tiff" descr="typeset_center_ornament_line.tiff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5143500" y="38099"/>
              <a:ext cx="4864100" cy="12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5" name="center shape .tiff" descr="center shape .tif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51400" y="0"/>
              <a:ext cx="304801" cy="88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7" name="Kép"/>
          <p:cNvSpPr>
            <a:spLocks noGrp="1"/>
          </p:cNvSpPr>
          <p:nvPr>
            <p:ph type="pic" idx="13"/>
          </p:nvPr>
        </p:nvSpPr>
        <p:spPr>
          <a:xfrm>
            <a:off x="1181100" y="3276600"/>
            <a:ext cx="10642600" cy="5397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8" name="Címszöveg"/>
          <p:cNvSpPr txBox="1">
            <a:spLocks noGrp="1"/>
          </p:cNvSpPr>
          <p:nvPr>
            <p:ph type="title"/>
          </p:nvPr>
        </p:nvSpPr>
        <p:spPr>
          <a:xfrm>
            <a:off x="1117600" y="838200"/>
            <a:ext cx="10769600" cy="1143000"/>
          </a:xfrm>
          <a:prstGeom prst="rect">
            <a:avLst/>
          </a:prstGeom>
        </p:spPr>
        <p:txBody>
          <a:bodyPr/>
          <a:lstStyle/>
          <a:p>
            <a:r>
              <a:t>Címszöveg</a:t>
            </a:r>
          </a:p>
        </p:txBody>
      </p:sp>
      <p:sp>
        <p:nvSpPr>
          <p:cNvPr id="89" name="1. szövegtörzsszint…"/>
          <p:cNvSpPr txBox="1">
            <a:spLocks noGrp="1"/>
          </p:cNvSpPr>
          <p:nvPr>
            <p:ph type="body" sz="quarter" idx="1"/>
          </p:nvPr>
        </p:nvSpPr>
        <p:spPr>
          <a:xfrm>
            <a:off x="1117600" y="2273300"/>
            <a:ext cx="10769600" cy="647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+mn-lt"/>
                <a:ea typeface="+mn-ea"/>
                <a:cs typeface="+mn-cs"/>
                <a:sym typeface="Bodoni SvtyTwo SC ITC TT-Book"/>
              </a:defRPr>
            </a:lvl1pPr>
            <a:lvl2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+mn-lt"/>
                <a:ea typeface="+mn-ea"/>
                <a:cs typeface="+mn-cs"/>
                <a:sym typeface="Bodoni SvtyTwo SC ITC TT-Book"/>
              </a:defRPr>
            </a:lvl2pPr>
            <a:lvl3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+mn-lt"/>
                <a:ea typeface="+mn-ea"/>
                <a:cs typeface="+mn-cs"/>
                <a:sym typeface="Bodoni SvtyTwo SC ITC TT-Book"/>
              </a:defRPr>
            </a:lvl3pPr>
            <a:lvl4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+mn-lt"/>
                <a:ea typeface="+mn-ea"/>
                <a:cs typeface="+mn-cs"/>
                <a:sym typeface="Bodoni SvtyTwo SC ITC TT-Book"/>
              </a:defRPr>
            </a:lvl4pPr>
            <a:lvl5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+mn-lt"/>
                <a:ea typeface="+mn-ea"/>
                <a:cs typeface="+mn-cs"/>
                <a:sym typeface="Bodoni SvtyTwo SC ITC TT-Book"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90" name="Diasorszám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nal"/>
          <p:cNvSpPr/>
          <p:nvPr/>
        </p:nvSpPr>
        <p:spPr>
          <a:xfrm>
            <a:off x="292100" y="2438400"/>
            <a:ext cx="12420600" cy="129"/>
          </a:xfrm>
          <a:prstGeom prst="line">
            <a:avLst/>
          </a:prstGeom>
          <a:ln w="12700">
            <a:solidFill>
              <a:srgbClr val="998074">
                <a:alpha val="75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Címszöveg"/>
          <p:cNvSpPr txBox="1">
            <a:spLocks noGrp="1"/>
          </p:cNvSpPr>
          <p:nvPr>
            <p:ph type="title"/>
          </p:nvPr>
        </p:nvSpPr>
        <p:spPr>
          <a:xfrm>
            <a:off x="850900" y="838200"/>
            <a:ext cx="11303000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r>
              <a:t>Címszöveg</a:t>
            </a:r>
          </a:p>
        </p:txBody>
      </p:sp>
      <p:sp>
        <p:nvSpPr>
          <p:cNvPr id="4" name="1. szövegtörzsszint…"/>
          <p:cNvSpPr txBox="1">
            <a:spLocks noGrp="1"/>
          </p:cNvSpPr>
          <p:nvPr>
            <p:ph type="body" idx="1"/>
          </p:nvPr>
        </p:nvSpPr>
        <p:spPr>
          <a:xfrm>
            <a:off x="850900" y="2755900"/>
            <a:ext cx="11303000" cy="635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buBlip>
                <a:blip r:embed="rId17"/>
              </a:buBlip>
            </a:lvl1pPr>
            <a:lvl2pPr>
              <a:buBlip>
                <a:blip r:embed="rId17"/>
              </a:buBlip>
            </a:lvl2pPr>
            <a:lvl3pPr>
              <a:buBlip>
                <a:blip r:embed="rId17"/>
              </a:buBlip>
            </a:lvl3pPr>
            <a:lvl4pPr>
              <a:buBlip>
                <a:blip r:embed="rId17"/>
              </a:buBlip>
            </a:lvl4pPr>
            <a:lvl5pPr>
              <a:buBlip>
                <a:blip r:embed="rId17"/>
              </a:buBlip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5" name="Diasorszám"/>
          <p:cNvSpPr txBox="1">
            <a:spLocks noGrp="1"/>
          </p:cNvSpPr>
          <p:nvPr>
            <p:ph type="sldNum" sz="quarter" idx="2"/>
          </p:nvPr>
        </p:nvSpPr>
        <p:spPr>
          <a:xfrm>
            <a:off x="6366790" y="9245600"/>
            <a:ext cx="283923" cy="381000"/>
          </a:xfrm>
          <a:prstGeom prst="rect">
            <a:avLst/>
          </a:prstGeom>
          <a:gradFill>
            <a:gsLst>
              <a:gs pos="0">
                <a:srgbClr val="FEEAD4"/>
              </a:gs>
              <a:gs pos="100000">
                <a:srgbClr val="FEE8D2"/>
              </a:gs>
            </a:gsLst>
            <a:lin ang="5400000"/>
          </a:gradFill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503B28"/>
                </a:solidFill>
                <a:latin typeface="Bodoni SvtyTwo OS ITC TT-BookIt"/>
                <a:ea typeface="Bodoni SvtyTwo OS ITC TT-BookIt"/>
                <a:cs typeface="Bodoni SvtyTwo OS ITC TT-BookIt"/>
                <a:sym typeface="Bodoni SvtyTwo OS ITC TT-BookI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00" b="0" i="0" u="none" strike="noStrike" cap="all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cademy Engraved LET"/>
        </a:defRPr>
      </a:lvl1pPr>
      <a:lvl2pPr marL="0" marR="0" indent="2286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00" b="0" i="0" u="none" strike="noStrike" cap="all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cademy Engraved LET"/>
        </a:defRPr>
      </a:lvl2pPr>
      <a:lvl3pPr marL="0" marR="0" indent="4572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00" b="0" i="0" u="none" strike="noStrike" cap="all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cademy Engraved LET"/>
        </a:defRPr>
      </a:lvl3pPr>
      <a:lvl4pPr marL="0" marR="0" indent="6858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00" b="0" i="0" u="none" strike="noStrike" cap="all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cademy Engraved LET"/>
        </a:defRPr>
      </a:lvl4pPr>
      <a:lvl5pPr marL="0" marR="0" indent="9144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00" b="0" i="0" u="none" strike="noStrike" cap="all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cademy Engraved LET"/>
        </a:defRPr>
      </a:lvl5pPr>
      <a:lvl6pPr marL="0" marR="0" indent="11430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00" b="0" i="0" u="none" strike="noStrike" cap="all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cademy Engraved LET"/>
        </a:defRPr>
      </a:lvl6pPr>
      <a:lvl7pPr marL="0" marR="0" indent="13716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00" b="0" i="0" u="none" strike="noStrike" cap="all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cademy Engraved LET"/>
        </a:defRPr>
      </a:lvl7pPr>
      <a:lvl8pPr marL="0" marR="0" indent="16002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00" b="0" i="0" u="none" strike="noStrike" cap="all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cademy Engraved LET"/>
        </a:defRPr>
      </a:lvl8pPr>
      <a:lvl9pPr marL="0" marR="0" indent="18288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00" b="0" i="0" u="none" strike="noStrike" cap="all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cademy Engraved LET"/>
        </a:defRPr>
      </a:lvl9pPr>
    </p:titleStyle>
    <p:bodyStyle>
      <a:lvl1pPr marL="482600" marR="0" indent="-482600" algn="l" defTabSz="584200" rtl="0" latinLnBrk="0">
        <a:lnSpc>
          <a:spcPct val="110000"/>
        </a:lnSpc>
        <a:spcBef>
          <a:spcPts val="3300"/>
        </a:spcBef>
        <a:spcAft>
          <a:spcPts val="0"/>
        </a:spcAft>
        <a:buClrTx/>
        <a:buSzPct val="61000"/>
        <a:buFontTx/>
        <a:buBlip>
          <a:blip r:embed="rId17"/>
        </a:buBlip>
        <a:tabLst/>
        <a:defRPr sz="3300" b="0" i="0" u="none" strike="noStrike" cap="none" spc="0" baseline="0">
          <a:ln>
            <a:noFill/>
          </a:ln>
          <a:solidFill>
            <a:srgbClr val="57564B"/>
          </a:solidFill>
          <a:uFillTx/>
          <a:latin typeface="Hoefler Text"/>
          <a:ea typeface="Hoefler Text"/>
          <a:cs typeface="Hoefler Text"/>
          <a:sym typeface="Hoefler Text"/>
        </a:defRPr>
      </a:lvl1pPr>
      <a:lvl2pPr marL="927100" marR="0" indent="-482600" algn="l" defTabSz="584200" rtl="0" latinLnBrk="0">
        <a:lnSpc>
          <a:spcPct val="110000"/>
        </a:lnSpc>
        <a:spcBef>
          <a:spcPts val="3300"/>
        </a:spcBef>
        <a:spcAft>
          <a:spcPts val="0"/>
        </a:spcAft>
        <a:buClrTx/>
        <a:buSzPct val="61000"/>
        <a:buFontTx/>
        <a:buBlip>
          <a:blip r:embed="rId17"/>
        </a:buBlip>
        <a:tabLst/>
        <a:defRPr sz="3300" b="0" i="0" u="none" strike="noStrike" cap="none" spc="0" baseline="0">
          <a:ln>
            <a:noFill/>
          </a:ln>
          <a:solidFill>
            <a:srgbClr val="57564B"/>
          </a:solidFill>
          <a:uFillTx/>
          <a:latin typeface="Hoefler Text"/>
          <a:ea typeface="Hoefler Text"/>
          <a:cs typeface="Hoefler Text"/>
          <a:sym typeface="Hoefler Text"/>
        </a:defRPr>
      </a:lvl2pPr>
      <a:lvl3pPr marL="1371600" marR="0" indent="-482600" algn="l" defTabSz="584200" rtl="0" latinLnBrk="0">
        <a:lnSpc>
          <a:spcPct val="110000"/>
        </a:lnSpc>
        <a:spcBef>
          <a:spcPts val="3300"/>
        </a:spcBef>
        <a:spcAft>
          <a:spcPts val="0"/>
        </a:spcAft>
        <a:buClrTx/>
        <a:buSzPct val="61000"/>
        <a:buFontTx/>
        <a:buBlip>
          <a:blip r:embed="rId17"/>
        </a:buBlip>
        <a:tabLst/>
        <a:defRPr sz="3300" b="0" i="0" u="none" strike="noStrike" cap="none" spc="0" baseline="0">
          <a:ln>
            <a:noFill/>
          </a:ln>
          <a:solidFill>
            <a:srgbClr val="57564B"/>
          </a:solidFill>
          <a:uFillTx/>
          <a:latin typeface="Hoefler Text"/>
          <a:ea typeface="Hoefler Text"/>
          <a:cs typeface="Hoefler Text"/>
          <a:sym typeface="Hoefler Text"/>
        </a:defRPr>
      </a:lvl3pPr>
      <a:lvl4pPr marL="1816100" marR="0" indent="-482600" algn="l" defTabSz="584200" rtl="0" latinLnBrk="0">
        <a:lnSpc>
          <a:spcPct val="110000"/>
        </a:lnSpc>
        <a:spcBef>
          <a:spcPts val="3300"/>
        </a:spcBef>
        <a:spcAft>
          <a:spcPts val="0"/>
        </a:spcAft>
        <a:buClrTx/>
        <a:buSzPct val="61000"/>
        <a:buFontTx/>
        <a:buBlip>
          <a:blip r:embed="rId17"/>
        </a:buBlip>
        <a:tabLst/>
        <a:defRPr sz="3300" b="0" i="0" u="none" strike="noStrike" cap="none" spc="0" baseline="0">
          <a:ln>
            <a:noFill/>
          </a:ln>
          <a:solidFill>
            <a:srgbClr val="57564B"/>
          </a:solidFill>
          <a:uFillTx/>
          <a:latin typeface="Hoefler Text"/>
          <a:ea typeface="Hoefler Text"/>
          <a:cs typeface="Hoefler Text"/>
          <a:sym typeface="Hoefler Text"/>
        </a:defRPr>
      </a:lvl4pPr>
      <a:lvl5pPr marL="2260600" marR="0" indent="-482600" algn="l" defTabSz="584200" rtl="0" latinLnBrk="0">
        <a:lnSpc>
          <a:spcPct val="110000"/>
        </a:lnSpc>
        <a:spcBef>
          <a:spcPts val="3300"/>
        </a:spcBef>
        <a:spcAft>
          <a:spcPts val="0"/>
        </a:spcAft>
        <a:buClrTx/>
        <a:buSzPct val="61000"/>
        <a:buFontTx/>
        <a:buBlip>
          <a:blip r:embed="rId17"/>
        </a:buBlip>
        <a:tabLst/>
        <a:defRPr sz="3300" b="0" i="0" u="none" strike="noStrike" cap="none" spc="0" baseline="0">
          <a:ln>
            <a:noFill/>
          </a:ln>
          <a:solidFill>
            <a:srgbClr val="57564B"/>
          </a:solidFill>
          <a:uFillTx/>
          <a:latin typeface="Hoefler Text"/>
          <a:ea typeface="Hoefler Text"/>
          <a:cs typeface="Hoefler Text"/>
          <a:sym typeface="Hoefler Text"/>
        </a:defRPr>
      </a:lvl5pPr>
      <a:lvl6pPr marL="2705100" marR="0" indent="-482600" algn="l" defTabSz="584200" rtl="0" latinLnBrk="0">
        <a:lnSpc>
          <a:spcPct val="110000"/>
        </a:lnSpc>
        <a:spcBef>
          <a:spcPts val="3300"/>
        </a:spcBef>
        <a:spcAft>
          <a:spcPts val="0"/>
        </a:spcAft>
        <a:buClrTx/>
        <a:buSzPct val="61000"/>
        <a:buFontTx/>
        <a:buBlip>
          <a:blip r:embed="rId17"/>
        </a:buBlip>
        <a:tabLst/>
        <a:defRPr sz="3300" b="0" i="0" u="none" strike="noStrike" cap="none" spc="0" baseline="0">
          <a:ln>
            <a:noFill/>
          </a:ln>
          <a:solidFill>
            <a:srgbClr val="57564B"/>
          </a:solidFill>
          <a:uFillTx/>
          <a:latin typeface="Hoefler Text"/>
          <a:ea typeface="Hoefler Text"/>
          <a:cs typeface="Hoefler Text"/>
          <a:sym typeface="Hoefler Text"/>
        </a:defRPr>
      </a:lvl6pPr>
      <a:lvl7pPr marL="3149600" marR="0" indent="-482600" algn="l" defTabSz="584200" rtl="0" latinLnBrk="0">
        <a:lnSpc>
          <a:spcPct val="110000"/>
        </a:lnSpc>
        <a:spcBef>
          <a:spcPts val="3300"/>
        </a:spcBef>
        <a:spcAft>
          <a:spcPts val="0"/>
        </a:spcAft>
        <a:buClrTx/>
        <a:buSzPct val="61000"/>
        <a:buFontTx/>
        <a:buBlip>
          <a:blip r:embed="rId17"/>
        </a:buBlip>
        <a:tabLst/>
        <a:defRPr sz="3300" b="0" i="0" u="none" strike="noStrike" cap="none" spc="0" baseline="0">
          <a:ln>
            <a:noFill/>
          </a:ln>
          <a:solidFill>
            <a:srgbClr val="57564B"/>
          </a:solidFill>
          <a:uFillTx/>
          <a:latin typeface="Hoefler Text"/>
          <a:ea typeface="Hoefler Text"/>
          <a:cs typeface="Hoefler Text"/>
          <a:sym typeface="Hoefler Text"/>
        </a:defRPr>
      </a:lvl7pPr>
      <a:lvl8pPr marL="3594100" marR="0" indent="-482600" algn="l" defTabSz="584200" rtl="0" latinLnBrk="0">
        <a:lnSpc>
          <a:spcPct val="110000"/>
        </a:lnSpc>
        <a:spcBef>
          <a:spcPts val="3300"/>
        </a:spcBef>
        <a:spcAft>
          <a:spcPts val="0"/>
        </a:spcAft>
        <a:buClrTx/>
        <a:buSzPct val="61000"/>
        <a:buFontTx/>
        <a:buBlip>
          <a:blip r:embed="rId17"/>
        </a:buBlip>
        <a:tabLst/>
        <a:defRPr sz="3300" b="0" i="0" u="none" strike="noStrike" cap="none" spc="0" baseline="0">
          <a:ln>
            <a:noFill/>
          </a:ln>
          <a:solidFill>
            <a:srgbClr val="57564B"/>
          </a:solidFill>
          <a:uFillTx/>
          <a:latin typeface="Hoefler Text"/>
          <a:ea typeface="Hoefler Text"/>
          <a:cs typeface="Hoefler Text"/>
          <a:sym typeface="Hoefler Text"/>
        </a:defRPr>
      </a:lvl8pPr>
      <a:lvl9pPr marL="4038600" marR="0" indent="-482600" algn="l" defTabSz="584200" rtl="0" latinLnBrk="0">
        <a:lnSpc>
          <a:spcPct val="110000"/>
        </a:lnSpc>
        <a:spcBef>
          <a:spcPts val="3300"/>
        </a:spcBef>
        <a:spcAft>
          <a:spcPts val="0"/>
        </a:spcAft>
        <a:buClrTx/>
        <a:buSzPct val="61000"/>
        <a:buFontTx/>
        <a:buBlip>
          <a:blip r:embed="rId17"/>
        </a:buBlip>
        <a:tabLst/>
        <a:defRPr sz="3300" b="0" i="0" u="none" strike="noStrike" cap="none" spc="0" baseline="0">
          <a:ln>
            <a:noFill/>
          </a:ln>
          <a:solidFill>
            <a:srgbClr val="57564B"/>
          </a:solidFill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hu.wikipedia.org/wiki/Fels%C5%91_%C3%A1llcsont" TargetMode="External"/><Relationship Id="rId2" Type="http://schemas.openxmlformats.org/officeDocument/2006/relationships/hyperlink" Target="http://hu.wikipedia.org/wiki/%C3%81llkapocs%22%20%5Co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hu.wikipedia.org/wiki/Sz%C3%A1j%C3%BCre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hu.wikipedia.org/wiki/Nyelv%22%20%5Co%20%22Nyelv" TargetMode="External"/><Relationship Id="rId2" Type="http://schemas.openxmlformats.org/officeDocument/2006/relationships/hyperlink" Target="http://hu.wikipedia.org/wiki/Sz%C3%A1jpa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hu.wikipedia.org/w/index.php?title=Sz%C3%A1jtorn%C3%A1c&amp;action=edit&amp;redlink=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u.wikipedia.org/wiki/Ajak%22%20%5Co%20%22Ajak" TargetMode="External"/><Relationship Id="rId2" Type="http://schemas.openxmlformats.org/officeDocument/2006/relationships/hyperlink" Target="http://hu.wikipedia.org/w/index.php?title=Orca&amp;action=edit&amp;redlink=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u.wikipedia.org/wiki/Fogkorona%22%20%5Co%20%22Fogkorona" TargetMode="External"/><Relationship Id="rId2" Type="http://schemas.openxmlformats.org/officeDocument/2006/relationships/hyperlink" Target="http://hu.wikipedia.org/wiki/Gy%C3%B6k%C3%A9r_(fog)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Fogászatban használatos síkok és irányok"/>
          <p:cNvSpPr txBox="1">
            <a:spLocks noGrp="1"/>
          </p:cNvSpPr>
          <p:nvPr>
            <p:ph type="ctrTitle"/>
          </p:nvPr>
        </p:nvSpPr>
        <p:spPr>
          <a:xfrm>
            <a:off x="1117600" y="2463800"/>
            <a:ext cx="10769600" cy="3860800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Fogászatban</a:t>
            </a:r>
            <a:r>
              <a:rPr dirty="0"/>
              <a:t> </a:t>
            </a:r>
            <a:r>
              <a:rPr dirty="0" err="1"/>
              <a:t>használatos</a:t>
            </a:r>
            <a:r>
              <a:rPr dirty="0"/>
              <a:t> </a:t>
            </a:r>
            <a:r>
              <a:rPr dirty="0" err="1"/>
              <a:t>síkok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irányok</a:t>
            </a:r>
            <a:endParaRPr dirty="0"/>
          </a:p>
        </p:txBody>
      </p:sp>
      <p:sp>
        <p:nvSpPr>
          <p:cNvPr id="155" name="Szövegtörzs"/>
          <p:cNvSpPr txBox="1">
            <a:spLocks noGrp="1"/>
          </p:cNvSpPr>
          <p:nvPr>
            <p:ph type="subTitle" sz="quarter" idx="1"/>
          </p:nvPr>
        </p:nvSpPr>
        <p:spPr>
          <a:xfrm>
            <a:off x="8415580" y="6757260"/>
            <a:ext cx="3471620" cy="392839"/>
          </a:xfrm>
          <a:prstGeom prst="rect">
            <a:avLst/>
          </a:prstGeom>
        </p:spPr>
        <p:txBody>
          <a:bodyPr/>
          <a:lstStyle/>
          <a:p>
            <a:r>
              <a:rPr lang="hu-HU" sz="1800" dirty="0"/>
              <a:t>Szabados Tímea</a:t>
            </a:r>
            <a:endParaRPr sz="180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Quadrans – ha az összezárt fogsort a középsíkkal és a rágósíkkal „elvágjuk”, négy egyenlő részt kapunk. Ezek egyikét kvadránsnak nevezzük.…"/>
          <p:cNvSpPr txBox="1">
            <a:spLocks noGrp="1"/>
          </p:cNvSpPr>
          <p:nvPr>
            <p:ph type="body" idx="1"/>
          </p:nvPr>
        </p:nvSpPr>
        <p:spPr>
          <a:xfrm>
            <a:off x="850900" y="292100"/>
            <a:ext cx="11303000" cy="8813800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solidFill>
                  <a:srgbClr val="FF2600"/>
                </a:solidFill>
              </a:rPr>
              <a:t>Quadrans</a:t>
            </a:r>
            <a:r>
              <a:rPr>
                <a:solidFill>
                  <a:srgbClr val="000000"/>
                </a:solidFill>
              </a:rPr>
              <a:t> – ha az összezárt fogsort a középsíkkal és a rágósíkkal „elvágjuk”, négy egyenlő részt kapunk. Ezek egyikét kvadránsnak nevezzük.</a:t>
            </a:r>
          </a:p>
          <a:p>
            <a:pPr marL="0" marR="457200" indent="0" algn="ctr" defTabSz="457200">
              <a:lnSpc>
                <a:spcPct val="100000"/>
              </a:lnSpc>
              <a:spcBef>
                <a:spcPts val="500"/>
              </a:spcBef>
              <a:buSzTx/>
              <a:buNone/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Felnőtteknél egy kvadránsban 8 fogat (2 metszőt, 1 szemfogat, 2 kisőrlőt és 3 nagyőrlőt), </a:t>
            </a:r>
          </a:p>
          <a:p>
            <a:pPr marL="0" marR="457200" indent="0" algn="ctr" defTabSz="457200">
              <a:lnSpc>
                <a:spcPct val="100000"/>
              </a:lnSpc>
              <a:spcBef>
                <a:spcPts val="500"/>
              </a:spcBef>
              <a:buSzTx/>
              <a:buNone/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gyerekeknél 5 fogat (2 metszőt, 1 szemfogat és 2 tejőrlőt) találunk.</a:t>
            </a:r>
          </a:p>
        </p:txBody>
      </p:sp>
    </p:spTree>
  </p:cSld>
  <p:clrMapOvr>
    <a:masterClrMapping/>
  </p:clrMapOvr>
  <p:transition spd="slow"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Mandibularis – az állkapocshoz tartozó képletek jelölésére…"/>
          <p:cNvSpPr txBox="1">
            <a:spLocks noGrp="1"/>
          </p:cNvSpPr>
          <p:nvPr>
            <p:ph type="body" idx="1"/>
          </p:nvPr>
        </p:nvSpPr>
        <p:spPr>
          <a:xfrm>
            <a:off x="850900" y="511444"/>
            <a:ext cx="11303000" cy="8609954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 err="1">
                <a:solidFill>
                  <a:srgbClr val="FF2600"/>
                </a:solidFill>
              </a:rPr>
              <a:t>Mandibularis</a:t>
            </a:r>
            <a:r>
              <a:rPr dirty="0">
                <a:solidFill>
                  <a:srgbClr val="0433FF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– </a:t>
            </a:r>
            <a:r>
              <a:rPr dirty="0" err="1">
                <a:solidFill>
                  <a:srgbClr val="000000"/>
                </a:solidFill>
              </a:rPr>
              <a:t>az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u="sng" dirty="0">
                <a:solidFill>
                  <a:srgbClr val="0433FF"/>
                </a:solidFill>
                <a:hlinkClick r:id="rId2"/>
              </a:rPr>
              <a:t>állkapocshoz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tartozó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képletek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jelölésére</a:t>
            </a:r>
            <a:endParaRPr dirty="0">
              <a:solidFill>
                <a:srgbClr val="000000"/>
              </a:solidFill>
            </a:endParaRPr>
          </a:p>
          <a:p>
            <a:pPr marL="0" marR="457200" indent="0" algn="ctr" defTabSz="457200">
              <a:lnSpc>
                <a:spcPct val="100000"/>
              </a:lnSpc>
              <a:spcBef>
                <a:spcPts val="500"/>
              </a:spcBef>
              <a:buSzTx/>
              <a:buNone/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 err="1">
                <a:solidFill>
                  <a:srgbClr val="FF2600"/>
                </a:solidFill>
              </a:rPr>
              <a:t>Maxillaris</a:t>
            </a:r>
            <a:r>
              <a:rPr b="1" dirty="0">
                <a:solidFill>
                  <a:srgbClr val="FF2600"/>
                </a:solidFill>
              </a:rPr>
              <a:t> </a:t>
            </a:r>
            <a:r>
              <a:rPr dirty="0">
                <a:solidFill>
                  <a:srgbClr val="FF2600"/>
                </a:solidFill>
              </a:rPr>
              <a:t>–</a:t>
            </a:r>
            <a:r>
              <a:rPr dirty="0"/>
              <a:t> a </a:t>
            </a:r>
            <a:r>
              <a:rPr u="sng" dirty="0">
                <a:solidFill>
                  <a:srgbClr val="0433FF"/>
                </a:solidFill>
                <a:hlinkClick r:id="rId3"/>
              </a:rPr>
              <a:t>felső állcsonthoz</a:t>
            </a:r>
            <a:r>
              <a:rPr u="sng" dirty="0"/>
              <a:t> </a:t>
            </a:r>
            <a:r>
              <a:rPr dirty="0" err="1"/>
              <a:t>tartozó</a:t>
            </a:r>
            <a:r>
              <a:rPr dirty="0"/>
              <a:t> </a:t>
            </a:r>
            <a:r>
              <a:rPr dirty="0" err="1"/>
              <a:t>képletek</a:t>
            </a:r>
            <a:r>
              <a:rPr dirty="0"/>
              <a:t> </a:t>
            </a:r>
            <a:r>
              <a:rPr dirty="0" err="1"/>
              <a:t>jelölésére</a:t>
            </a:r>
            <a:endParaRPr dirty="0"/>
          </a:p>
          <a:p>
            <a:pPr marL="0" marR="457200" indent="0" algn="ctr" defTabSz="457200">
              <a:lnSpc>
                <a:spcPct val="100000"/>
              </a:lnSpc>
              <a:spcBef>
                <a:spcPts val="500"/>
              </a:spcBef>
              <a:buSzTx/>
              <a:buNone/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 err="1">
                <a:solidFill>
                  <a:srgbClr val="FF2600"/>
                </a:solidFill>
              </a:rPr>
              <a:t>Rágósík</a:t>
            </a:r>
            <a:r>
              <a:rPr dirty="0"/>
              <a:t> – a </a:t>
            </a:r>
            <a:r>
              <a:rPr dirty="0" err="1"/>
              <a:t>bal</a:t>
            </a:r>
            <a:r>
              <a:rPr dirty="0"/>
              <a:t> </a:t>
            </a:r>
            <a:r>
              <a:rPr dirty="0" err="1"/>
              <a:t>alsó</a:t>
            </a:r>
            <a:r>
              <a:rPr dirty="0"/>
              <a:t> </a:t>
            </a:r>
            <a:r>
              <a:rPr dirty="0" err="1"/>
              <a:t>középső</a:t>
            </a:r>
            <a:r>
              <a:rPr dirty="0"/>
              <a:t> </a:t>
            </a:r>
            <a:r>
              <a:rPr dirty="0" err="1"/>
              <a:t>metszőfog</a:t>
            </a:r>
            <a:r>
              <a:rPr dirty="0"/>
              <a:t> </a:t>
            </a:r>
            <a:r>
              <a:rPr dirty="0" err="1"/>
              <a:t>metsző</a:t>
            </a:r>
            <a:r>
              <a:rPr dirty="0"/>
              <a:t> </a:t>
            </a:r>
            <a:r>
              <a:rPr dirty="0" err="1"/>
              <a:t>élének</a:t>
            </a:r>
            <a:r>
              <a:rPr dirty="0"/>
              <a:t> a </a:t>
            </a:r>
            <a:r>
              <a:rPr dirty="0" err="1"/>
              <a:t>mesialis</a:t>
            </a:r>
            <a:r>
              <a:rPr dirty="0"/>
              <a:t> </a:t>
            </a:r>
            <a:r>
              <a:rPr dirty="0" err="1"/>
              <a:t>sarkán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a </a:t>
            </a:r>
            <a:r>
              <a:rPr dirty="0" err="1"/>
              <a:t>két</a:t>
            </a:r>
            <a:r>
              <a:rPr dirty="0"/>
              <a:t> </a:t>
            </a:r>
            <a:r>
              <a:rPr dirty="0" err="1"/>
              <a:t>legutolsó</a:t>
            </a:r>
            <a:r>
              <a:rPr dirty="0"/>
              <a:t> </a:t>
            </a:r>
            <a:r>
              <a:rPr dirty="0" err="1"/>
              <a:t>alsó</a:t>
            </a:r>
            <a:r>
              <a:rPr dirty="0"/>
              <a:t> </a:t>
            </a:r>
            <a:r>
              <a:rPr dirty="0" err="1"/>
              <a:t>őrlőfog</a:t>
            </a:r>
            <a:r>
              <a:rPr dirty="0"/>
              <a:t> </a:t>
            </a:r>
            <a:r>
              <a:rPr dirty="0" err="1"/>
              <a:t>külső-hátsó</a:t>
            </a:r>
            <a:r>
              <a:rPr dirty="0"/>
              <a:t> </a:t>
            </a:r>
            <a:r>
              <a:rPr dirty="0" err="1"/>
              <a:t>csücskén</a:t>
            </a:r>
            <a:r>
              <a:rPr dirty="0"/>
              <a:t> </a:t>
            </a:r>
            <a:r>
              <a:rPr dirty="0" err="1"/>
              <a:t>átfektetett</a:t>
            </a:r>
            <a:r>
              <a:rPr dirty="0"/>
              <a:t> </a:t>
            </a:r>
            <a:r>
              <a:rPr dirty="0" err="1"/>
              <a:t>sík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Fogfelszínek jelölés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Fogfelszínek jelölése</a:t>
            </a:r>
          </a:p>
        </p:txBody>
      </p:sp>
      <p:sp>
        <p:nvSpPr>
          <p:cNvPr id="191" name="Szövegtörzs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192" name="droppedImage.pdf" descr="dropped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900" y="3073400"/>
            <a:ext cx="8191500" cy="571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Fogak jelölés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Fogak jelölése</a:t>
            </a:r>
          </a:p>
        </p:txBody>
      </p:sp>
      <p:sp>
        <p:nvSpPr>
          <p:cNvPr id="195" name="A fogakat általában a fogsorban elfoglalt helyük szerint, a középvonaltól indulóan distalis irányban haladva kvadrásonként számozzuk 1-től 8-ig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000000"/>
                </a:solidFill>
              </a:rPr>
              <a:t>A fogakat általában a fogsorban elfoglalt helyük szerint, a középvonaltól indulóan distalis irányban haladva kvadrásonként számozzuk 1-től 8-ig.</a:t>
            </a:r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kvadráns megjelölésére több módszer is ismeretes.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Zsigmondy-féle kereszt"/>
          <p:cNvSpPr txBox="1">
            <a:spLocks noGrp="1"/>
          </p:cNvSpPr>
          <p:nvPr>
            <p:ph type="title"/>
          </p:nvPr>
        </p:nvSpPr>
        <p:spPr>
          <a:xfrm>
            <a:off x="850900" y="838200"/>
            <a:ext cx="11303000" cy="8382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rPr dirty="0"/>
              <a:t>Zsigmondy-</a:t>
            </a:r>
            <a:r>
              <a:rPr dirty="0" err="1"/>
              <a:t>féle</a:t>
            </a:r>
            <a:r>
              <a:rPr dirty="0"/>
              <a:t> </a:t>
            </a:r>
            <a:r>
              <a:rPr dirty="0" err="1"/>
              <a:t>kereszt</a:t>
            </a:r>
            <a:endParaRPr dirty="0"/>
          </a:p>
        </p:txBody>
      </p:sp>
      <p:sp>
        <p:nvSpPr>
          <p:cNvPr id="198" name="A kereszt szárai a vizsgáló személlyel szemben ülő páciens szájában a fogsorok záródásai vonalát és a sagittalis középvonalt jelképezik. (Zsigmondy Adolf magyar fogorvos nevéhez fűződik)…"/>
          <p:cNvSpPr txBox="1">
            <a:spLocks noGrp="1"/>
          </p:cNvSpPr>
          <p:nvPr>
            <p:ph type="body" idx="1"/>
          </p:nvPr>
        </p:nvSpPr>
        <p:spPr>
          <a:xfrm>
            <a:off x="317500" y="2510724"/>
            <a:ext cx="12369800" cy="6595175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3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>
                <a:solidFill>
                  <a:srgbClr val="000000"/>
                </a:solidFill>
              </a:rPr>
              <a:t>A </a:t>
            </a:r>
            <a:r>
              <a:rPr dirty="0" err="1">
                <a:solidFill>
                  <a:srgbClr val="000000"/>
                </a:solidFill>
              </a:rPr>
              <a:t>kereszt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szárai</a:t>
            </a:r>
            <a:r>
              <a:rPr dirty="0">
                <a:solidFill>
                  <a:srgbClr val="000000"/>
                </a:solidFill>
              </a:rPr>
              <a:t> a </a:t>
            </a:r>
            <a:r>
              <a:rPr dirty="0" err="1">
                <a:solidFill>
                  <a:srgbClr val="000000"/>
                </a:solidFill>
              </a:rPr>
              <a:t>vizsgáló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személlyel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szemben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ülő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páciens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szájában</a:t>
            </a:r>
            <a:r>
              <a:rPr dirty="0">
                <a:solidFill>
                  <a:srgbClr val="000000"/>
                </a:solidFill>
              </a:rPr>
              <a:t> a </a:t>
            </a:r>
            <a:r>
              <a:rPr dirty="0" err="1">
                <a:solidFill>
                  <a:srgbClr val="000000"/>
                </a:solidFill>
              </a:rPr>
              <a:t>fogsorok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záródásai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vonalát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és</a:t>
            </a:r>
            <a:r>
              <a:rPr dirty="0">
                <a:solidFill>
                  <a:srgbClr val="000000"/>
                </a:solidFill>
              </a:rPr>
              <a:t> a </a:t>
            </a:r>
            <a:r>
              <a:rPr dirty="0" err="1">
                <a:solidFill>
                  <a:srgbClr val="000000"/>
                </a:solidFill>
              </a:rPr>
              <a:t>sagittalis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középvonalt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jelképezik</a:t>
            </a:r>
            <a:r>
              <a:rPr dirty="0">
                <a:solidFill>
                  <a:srgbClr val="000000"/>
                </a:solidFill>
              </a:rPr>
              <a:t>. (Zsigmondy Adolf </a:t>
            </a:r>
            <a:r>
              <a:rPr dirty="0" err="1">
                <a:solidFill>
                  <a:srgbClr val="000000"/>
                </a:solidFill>
              </a:rPr>
              <a:t>magyar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fogorvos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nevéhez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fűződik</a:t>
            </a:r>
            <a:r>
              <a:rPr dirty="0">
                <a:solidFill>
                  <a:srgbClr val="000000"/>
                </a:solidFill>
              </a:rPr>
              <a:t>)</a:t>
            </a:r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>
                <a:solidFill>
                  <a:srgbClr val="FF0000"/>
                </a:solidFill>
              </a:rPr>
              <a:t>Jobb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oldal</a:t>
            </a:r>
            <a:r>
              <a:rPr dirty="0"/>
              <a:t>		                                                    		</a:t>
            </a:r>
            <a:r>
              <a:rPr dirty="0">
                <a:solidFill>
                  <a:srgbClr val="FF0000"/>
                </a:solidFill>
              </a:rPr>
              <a:t>Bal </a:t>
            </a:r>
            <a:r>
              <a:rPr dirty="0" err="1">
                <a:solidFill>
                  <a:srgbClr val="FF0000"/>
                </a:solidFill>
              </a:rPr>
              <a:t>oldal</a:t>
            </a:r>
            <a:endParaRPr dirty="0">
              <a:solidFill>
                <a:srgbClr val="FF0000"/>
              </a:solidFill>
            </a:endParaRPr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  8 7 6 5 4 3 2 1    1 2 3 4 5 6 7 8</a:t>
            </a:r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  8 7 6 5 4 3 2 1    1 2 3 4 5 6 7 8</a:t>
            </a:r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 </a:t>
            </a:r>
            <a:r>
              <a:rPr dirty="0" err="1"/>
              <a:t>tejfogazatot</a:t>
            </a:r>
            <a:r>
              <a:rPr dirty="0"/>
              <a:t> </a:t>
            </a:r>
            <a:r>
              <a:rPr dirty="0" err="1"/>
              <a:t>római</a:t>
            </a:r>
            <a:r>
              <a:rPr dirty="0"/>
              <a:t> </a:t>
            </a:r>
            <a:r>
              <a:rPr dirty="0" err="1"/>
              <a:t>számmal</a:t>
            </a:r>
            <a:r>
              <a:rPr dirty="0"/>
              <a:t> </a:t>
            </a:r>
            <a:r>
              <a:rPr dirty="0" err="1"/>
              <a:t>jelöljük</a:t>
            </a:r>
            <a:r>
              <a:rPr dirty="0"/>
              <a:t>:</a:t>
            </a:r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V IV III II I     I II III IV V</a:t>
            </a:r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V IV III II I     I II III IV V</a:t>
            </a:r>
          </a:p>
        </p:txBody>
      </p:sp>
      <p:sp>
        <p:nvSpPr>
          <p:cNvPr id="199" name="Vonal"/>
          <p:cNvSpPr/>
          <p:nvPr/>
        </p:nvSpPr>
        <p:spPr>
          <a:xfrm flipH="1" flipV="1">
            <a:off x="3040113" y="5625865"/>
            <a:ext cx="6893272" cy="35210"/>
          </a:xfrm>
          <a:prstGeom prst="line">
            <a:avLst/>
          </a:prstGeom>
          <a:ln w="63500">
            <a:solidFill>
              <a:srgbClr val="00364A">
                <a:alpha val="75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0" name="Vonal"/>
          <p:cNvSpPr/>
          <p:nvPr/>
        </p:nvSpPr>
        <p:spPr>
          <a:xfrm>
            <a:off x="6373961" y="5165427"/>
            <a:ext cx="2680" cy="986533"/>
          </a:xfrm>
          <a:prstGeom prst="line">
            <a:avLst/>
          </a:prstGeom>
          <a:ln w="63500">
            <a:solidFill>
              <a:srgbClr val="004D65">
                <a:alpha val="75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1" name="Vonal"/>
          <p:cNvSpPr/>
          <p:nvPr/>
        </p:nvSpPr>
        <p:spPr>
          <a:xfrm flipH="1">
            <a:off x="6231085" y="7674917"/>
            <a:ext cx="6848" cy="1352849"/>
          </a:xfrm>
          <a:prstGeom prst="line">
            <a:avLst/>
          </a:prstGeom>
          <a:ln w="63500">
            <a:solidFill>
              <a:srgbClr val="786257">
                <a:alpha val="75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2" name="Vonal"/>
          <p:cNvSpPr/>
          <p:nvPr/>
        </p:nvSpPr>
        <p:spPr>
          <a:xfrm>
            <a:off x="3322439" y="8333779"/>
            <a:ext cx="5817494" cy="35221"/>
          </a:xfrm>
          <a:prstGeom prst="line">
            <a:avLst/>
          </a:prstGeom>
          <a:ln w="63500">
            <a:solidFill>
              <a:srgbClr val="786257">
                <a:alpha val="75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CF6892F-10E7-0B43-ADC2-ECF83862A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Zsigmondy-féle kereszt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C1A3061-5F64-8E43-8A17-56E6217861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 	5			2			4			8			V			II		</a:t>
            </a:r>
          </a:p>
        </p:txBody>
      </p:sp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C143D5E0-2214-DA46-ADAB-AC50A5BFDFC8}"/>
              </a:ext>
            </a:extLst>
          </p:cNvPr>
          <p:cNvCxnSpPr>
            <a:cxnSpLocks/>
          </p:cNvCxnSpPr>
          <p:nvPr/>
        </p:nvCxnSpPr>
        <p:spPr>
          <a:xfrm>
            <a:off x="1844298" y="5796366"/>
            <a:ext cx="0" cy="573437"/>
          </a:xfrm>
          <a:prstGeom prst="line">
            <a:avLst/>
          </a:prstGeom>
          <a:noFill/>
          <a:ln w="25400" cap="flat">
            <a:solidFill>
              <a:schemeClr val="accent4">
                <a:hueOff val="-150089"/>
                <a:satOff val="3212"/>
                <a:lumOff val="-17555"/>
                <a:alpha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35D4B51F-85CE-2141-B98A-127F5A9937D9}"/>
              </a:ext>
            </a:extLst>
          </p:cNvPr>
          <p:cNvCxnSpPr>
            <a:cxnSpLocks/>
          </p:cNvCxnSpPr>
          <p:nvPr/>
        </p:nvCxnSpPr>
        <p:spPr>
          <a:xfrm>
            <a:off x="1224152" y="6369803"/>
            <a:ext cx="620146" cy="0"/>
          </a:xfrm>
          <a:prstGeom prst="line">
            <a:avLst/>
          </a:prstGeom>
          <a:noFill/>
          <a:ln w="25400" cap="flat">
            <a:solidFill>
              <a:schemeClr val="accent4">
                <a:hueOff val="-150089"/>
                <a:satOff val="3212"/>
                <a:lumOff val="-17555"/>
                <a:alpha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392EB667-E1C3-B94C-8F71-D51BD4DC4F30}"/>
              </a:ext>
            </a:extLst>
          </p:cNvPr>
          <p:cNvCxnSpPr>
            <a:cxnSpLocks/>
          </p:cNvCxnSpPr>
          <p:nvPr/>
        </p:nvCxnSpPr>
        <p:spPr>
          <a:xfrm>
            <a:off x="4658855" y="5796366"/>
            <a:ext cx="0" cy="573437"/>
          </a:xfrm>
          <a:prstGeom prst="line">
            <a:avLst/>
          </a:prstGeom>
          <a:noFill/>
          <a:ln w="25400" cap="flat">
            <a:solidFill>
              <a:schemeClr val="accent4">
                <a:hueOff val="-150089"/>
                <a:satOff val="3212"/>
                <a:lumOff val="-17555"/>
                <a:alpha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65178644-D11E-FE47-BADA-2588BF16E1ED}"/>
              </a:ext>
            </a:extLst>
          </p:cNvPr>
          <p:cNvCxnSpPr>
            <a:cxnSpLocks/>
          </p:cNvCxnSpPr>
          <p:nvPr/>
        </p:nvCxnSpPr>
        <p:spPr>
          <a:xfrm>
            <a:off x="4658855" y="5796366"/>
            <a:ext cx="877270" cy="0"/>
          </a:xfrm>
          <a:prstGeom prst="line">
            <a:avLst/>
          </a:prstGeom>
          <a:noFill/>
          <a:ln w="25400" cap="flat">
            <a:solidFill>
              <a:schemeClr val="accent4">
                <a:hueOff val="-150089"/>
                <a:satOff val="3212"/>
                <a:lumOff val="-17555"/>
                <a:alpha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B558B314-AB66-0F4F-A1F5-9BF7CEE6560A}"/>
              </a:ext>
            </a:extLst>
          </p:cNvPr>
          <p:cNvCxnSpPr>
            <a:cxnSpLocks/>
          </p:cNvCxnSpPr>
          <p:nvPr/>
        </p:nvCxnSpPr>
        <p:spPr>
          <a:xfrm>
            <a:off x="2837696" y="5796366"/>
            <a:ext cx="1" cy="573437"/>
          </a:xfrm>
          <a:prstGeom prst="line">
            <a:avLst/>
          </a:prstGeom>
          <a:noFill/>
          <a:ln w="25400" cap="flat">
            <a:solidFill>
              <a:schemeClr val="accent4">
                <a:hueOff val="-150089"/>
                <a:satOff val="3212"/>
                <a:lumOff val="-17555"/>
                <a:alpha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FD3B9953-0F35-E44B-9013-A2765B5147CC}"/>
              </a:ext>
            </a:extLst>
          </p:cNvPr>
          <p:cNvCxnSpPr>
            <a:cxnSpLocks/>
          </p:cNvCxnSpPr>
          <p:nvPr/>
        </p:nvCxnSpPr>
        <p:spPr>
          <a:xfrm flipV="1">
            <a:off x="2837697" y="6369803"/>
            <a:ext cx="943889" cy="1"/>
          </a:xfrm>
          <a:prstGeom prst="line">
            <a:avLst/>
          </a:prstGeom>
          <a:noFill/>
          <a:ln w="25400" cap="flat">
            <a:solidFill>
              <a:schemeClr val="accent4">
                <a:hueOff val="-150089"/>
                <a:satOff val="3212"/>
                <a:lumOff val="-17555"/>
                <a:alpha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Egyenes összekötő 23">
            <a:extLst>
              <a:ext uri="{FF2B5EF4-FFF2-40B4-BE49-F238E27FC236}">
                <a16:creationId xmlns:a16="http://schemas.microsoft.com/office/drawing/2014/main" id="{E3709FA5-F733-0442-81BA-B55DA558FD07}"/>
              </a:ext>
            </a:extLst>
          </p:cNvPr>
          <p:cNvCxnSpPr>
            <a:cxnSpLocks/>
          </p:cNvCxnSpPr>
          <p:nvPr/>
        </p:nvCxnSpPr>
        <p:spPr>
          <a:xfrm>
            <a:off x="8291593" y="6261315"/>
            <a:ext cx="790414" cy="0"/>
          </a:xfrm>
          <a:prstGeom prst="line">
            <a:avLst/>
          </a:prstGeom>
          <a:noFill/>
          <a:ln w="25400" cap="flat">
            <a:solidFill>
              <a:schemeClr val="accent4">
                <a:hueOff val="-150089"/>
                <a:satOff val="3212"/>
                <a:lumOff val="-17555"/>
                <a:alpha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Egyenes összekötő 24">
            <a:extLst>
              <a:ext uri="{FF2B5EF4-FFF2-40B4-BE49-F238E27FC236}">
                <a16:creationId xmlns:a16="http://schemas.microsoft.com/office/drawing/2014/main" id="{8DEA1244-D7EC-7240-AAEA-F0DB3696CAEE}"/>
              </a:ext>
            </a:extLst>
          </p:cNvPr>
          <p:cNvCxnSpPr>
            <a:cxnSpLocks/>
          </p:cNvCxnSpPr>
          <p:nvPr/>
        </p:nvCxnSpPr>
        <p:spPr>
          <a:xfrm>
            <a:off x="8291593" y="5672380"/>
            <a:ext cx="0" cy="588935"/>
          </a:xfrm>
          <a:prstGeom prst="line">
            <a:avLst/>
          </a:prstGeom>
          <a:noFill/>
          <a:ln w="25400" cap="flat">
            <a:solidFill>
              <a:schemeClr val="accent4">
                <a:hueOff val="-150089"/>
                <a:satOff val="3212"/>
                <a:lumOff val="-17555"/>
                <a:alpha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Egyenes összekötő 25">
            <a:extLst>
              <a:ext uri="{FF2B5EF4-FFF2-40B4-BE49-F238E27FC236}">
                <a16:creationId xmlns:a16="http://schemas.microsoft.com/office/drawing/2014/main" id="{872B6076-599E-B34B-9719-1EE100BE1964}"/>
              </a:ext>
            </a:extLst>
          </p:cNvPr>
          <p:cNvCxnSpPr>
            <a:cxnSpLocks/>
          </p:cNvCxnSpPr>
          <p:nvPr/>
        </p:nvCxnSpPr>
        <p:spPr>
          <a:xfrm>
            <a:off x="6231826" y="5672380"/>
            <a:ext cx="993451" cy="0"/>
          </a:xfrm>
          <a:prstGeom prst="line">
            <a:avLst/>
          </a:prstGeom>
          <a:noFill/>
          <a:ln w="25400" cap="flat">
            <a:solidFill>
              <a:schemeClr val="accent4">
                <a:hueOff val="-150089"/>
                <a:satOff val="3212"/>
                <a:lumOff val="-17555"/>
                <a:alpha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Egyenes összekötő 26">
            <a:extLst>
              <a:ext uri="{FF2B5EF4-FFF2-40B4-BE49-F238E27FC236}">
                <a16:creationId xmlns:a16="http://schemas.microsoft.com/office/drawing/2014/main" id="{39C66FB1-0AF4-1749-89F4-B3C6AAC63D3B}"/>
              </a:ext>
            </a:extLst>
          </p:cNvPr>
          <p:cNvCxnSpPr>
            <a:cxnSpLocks/>
          </p:cNvCxnSpPr>
          <p:nvPr/>
        </p:nvCxnSpPr>
        <p:spPr>
          <a:xfrm flipH="1">
            <a:off x="7227860" y="5672380"/>
            <a:ext cx="21795" cy="762000"/>
          </a:xfrm>
          <a:prstGeom prst="line">
            <a:avLst/>
          </a:prstGeom>
          <a:noFill/>
          <a:ln w="25400" cap="flat">
            <a:solidFill>
              <a:schemeClr val="accent4">
                <a:hueOff val="-150089"/>
                <a:satOff val="3212"/>
                <a:lumOff val="-17555"/>
                <a:alpha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Egyenes összekötő 36">
            <a:extLst>
              <a:ext uri="{FF2B5EF4-FFF2-40B4-BE49-F238E27FC236}">
                <a16:creationId xmlns:a16="http://schemas.microsoft.com/office/drawing/2014/main" id="{F5336AD9-090C-6A41-AAA5-8A7812C1F1E8}"/>
              </a:ext>
            </a:extLst>
          </p:cNvPr>
          <p:cNvCxnSpPr>
            <a:cxnSpLocks/>
          </p:cNvCxnSpPr>
          <p:nvPr/>
        </p:nvCxnSpPr>
        <p:spPr>
          <a:xfrm>
            <a:off x="10123945" y="5672380"/>
            <a:ext cx="0" cy="588935"/>
          </a:xfrm>
          <a:prstGeom prst="line">
            <a:avLst/>
          </a:prstGeom>
          <a:noFill/>
          <a:ln w="25400" cap="flat">
            <a:solidFill>
              <a:schemeClr val="accent4">
                <a:hueOff val="-150089"/>
                <a:satOff val="3212"/>
                <a:lumOff val="-17555"/>
                <a:alpha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Egyenes összekötő 39">
            <a:extLst>
              <a:ext uri="{FF2B5EF4-FFF2-40B4-BE49-F238E27FC236}">
                <a16:creationId xmlns:a16="http://schemas.microsoft.com/office/drawing/2014/main" id="{8C260560-3D6E-7E42-A704-50F7207FCE37}"/>
              </a:ext>
            </a:extLst>
          </p:cNvPr>
          <p:cNvCxnSpPr>
            <a:cxnSpLocks/>
          </p:cNvCxnSpPr>
          <p:nvPr/>
        </p:nvCxnSpPr>
        <p:spPr>
          <a:xfrm>
            <a:off x="10123945" y="5672380"/>
            <a:ext cx="786862" cy="0"/>
          </a:xfrm>
          <a:prstGeom prst="line">
            <a:avLst/>
          </a:prstGeom>
          <a:noFill/>
          <a:ln w="25400" cap="flat">
            <a:solidFill>
              <a:schemeClr val="accent4">
                <a:hueOff val="-150089"/>
                <a:satOff val="3212"/>
                <a:lumOff val="-17555"/>
                <a:alpha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4784120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FDI (Federation Dentaire Internationale) / WHO"/>
          <p:cNvSpPr txBox="1">
            <a:spLocks noGrp="1"/>
          </p:cNvSpPr>
          <p:nvPr>
            <p:ph type="title"/>
          </p:nvPr>
        </p:nvSpPr>
        <p:spPr>
          <a:xfrm>
            <a:off x="850900" y="50800"/>
            <a:ext cx="11303000" cy="2057400"/>
          </a:xfrm>
          <a:prstGeom prst="rect">
            <a:avLst/>
          </a:prstGeom>
        </p:spPr>
        <p:txBody>
          <a:bodyPr/>
          <a:lstStyle/>
          <a:p>
            <a:pPr>
              <a:defRPr sz="4800"/>
            </a:pPr>
            <a:r>
              <a:rPr>
                <a:solidFill>
                  <a:srgbClr val="006D8F"/>
                </a:solidFill>
              </a:rPr>
              <a:t>FDI </a:t>
            </a:r>
            <a:r>
              <a:t>(Federation Dentaire Internationale) / </a:t>
            </a:r>
            <a:r>
              <a:rPr>
                <a:solidFill>
                  <a:srgbClr val="006D8F"/>
                </a:solidFill>
              </a:rPr>
              <a:t>WHO</a:t>
            </a:r>
          </a:p>
        </p:txBody>
      </p:sp>
      <p:sp>
        <p:nvSpPr>
          <p:cNvPr id="205" name="Minden fog jelölésére két számjegyet használ. Az első, a kvadránst jelzi, melyben a fog elhelyezkedik: 1 – a jobb felső, 2 – a bal felső, 3 – a bal alsó, 4 – a jobb alsó kvadráns. A második számjegy maga a fogat jelzi:…"/>
          <p:cNvSpPr txBox="1">
            <a:spLocks noGrp="1"/>
          </p:cNvSpPr>
          <p:nvPr>
            <p:ph type="body" idx="1"/>
          </p:nvPr>
        </p:nvSpPr>
        <p:spPr>
          <a:xfrm>
            <a:off x="393700" y="1146875"/>
            <a:ext cx="12585700" cy="7959025"/>
          </a:xfrm>
          <a:prstGeom prst="rect">
            <a:avLst/>
          </a:prstGeom>
        </p:spPr>
        <p:txBody>
          <a:bodyPr/>
          <a:lstStyle/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defRPr sz="2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Minden fog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jelölésére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két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számjegyet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használ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. Az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első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, a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kvadránst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jelzi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melyben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a fog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elhelyezkedik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: 1 – a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jobb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felső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, 2 – a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bal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felső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, 3 – a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bal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alsó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, 4 – a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jobb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alsó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kvadráns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. A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második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számjegy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maga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fogat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jelzi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defRPr sz="2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1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középső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metsző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, 2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oldalsó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metsző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, 3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szemfog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, 4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első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kisőrlő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, 5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második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kisőrlő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, 6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első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nagyőrlő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, 7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második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nagyőrlő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, 8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harmadik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nagyőrlő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18 17 16 15 14 13 12 11    21 22 23 24 25 26 27 28</a:t>
            </a:r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48 47 46 45 44 43 42 41    31 32 33 34 35 36 37 38</a:t>
            </a:r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Példa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: a 23 a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bal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felső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szemfogat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, 46 a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jobb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alsó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első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nagyőrlőt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jelzi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Tejfogaknál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kvadránsokat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az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5 (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jobb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felső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), 6 (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bal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felső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), 7 (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bal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alsó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),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és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8 (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jobb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alsó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számok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jelzik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. A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fogak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pedig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1-től 5-ig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vannak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számozva</a:t>
            </a:r>
            <a:r>
              <a:rPr sz="30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hu-HU" dirty="0"/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55 54 53 52 51    61 62 63 64 65</a:t>
            </a:r>
          </a:p>
          <a:p>
            <a:pPr marL="0" marR="457200" indent="0" algn="ctr" defTabSz="457200">
              <a:lnSpc>
                <a:spcPct val="115000"/>
              </a:lnSpc>
              <a:spcBef>
                <a:spcPts val="1000"/>
              </a:spcBef>
              <a:buSz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85 84 83 82 81    71 72 73 74 75</a:t>
            </a:r>
          </a:p>
        </p:txBody>
      </p:sp>
      <p:sp>
        <p:nvSpPr>
          <p:cNvPr id="206" name="Vonal"/>
          <p:cNvSpPr/>
          <p:nvPr/>
        </p:nvSpPr>
        <p:spPr>
          <a:xfrm flipV="1">
            <a:off x="6399262" y="7997125"/>
            <a:ext cx="0" cy="922622"/>
          </a:xfrm>
          <a:prstGeom prst="line">
            <a:avLst/>
          </a:prstGeom>
          <a:ln w="63500">
            <a:solidFill>
              <a:srgbClr val="786257">
                <a:alpha val="75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7" name="Vonal"/>
          <p:cNvSpPr/>
          <p:nvPr/>
        </p:nvSpPr>
        <p:spPr>
          <a:xfrm>
            <a:off x="6399262" y="4254202"/>
            <a:ext cx="1985" cy="904628"/>
          </a:xfrm>
          <a:prstGeom prst="line">
            <a:avLst/>
          </a:prstGeom>
          <a:ln w="63500">
            <a:solidFill>
              <a:srgbClr val="786257">
                <a:alpha val="75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8" name="Vonal"/>
          <p:cNvSpPr/>
          <p:nvPr/>
        </p:nvSpPr>
        <p:spPr>
          <a:xfrm>
            <a:off x="2367706" y="4675931"/>
            <a:ext cx="8178305" cy="35043"/>
          </a:xfrm>
          <a:prstGeom prst="line">
            <a:avLst/>
          </a:prstGeom>
          <a:ln w="63500">
            <a:solidFill>
              <a:srgbClr val="786257">
                <a:alpha val="75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9" name="Vonal"/>
          <p:cNvSpPr/>
          <p:nvPr/>
        </p:nvSpPr>
        <p:spPr>
          <a:xfrm flipV="1">
            <a:off x="3673821" y="8486622"/>
            <a:ext cx="5566073" cy="3784"/>
          </a:xfrm>
          <a:prstGeom prst="line">
            <a:avLst/>
          </a:prstGeom>
          <a:ln w="63500">
            <a:solidFill>
              <a:srgbClr val="786257">
                <a:alpha val="75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Európai jelölés (haedrup)"/>
          <p:cNvSpPr txBox="1">
            <a:spLocks noGrp="1"/>
          </p:cNvSpPr>
          <p:nvPr>
            <p:ph type="title"/>
          </p:nvPr>
        </p:nvSpPr>
        <p:spPr>
          <a:xfrm>
            <a:off x="850900" y="266700"/>
            <a:ext cx="11303000" cy="2146300"/>
          </a:xfrm>
          <a:prstGeom prst="rect">
            <a:avLst/>
          </a:prstGeom>
        </p:spPr>
        <p:txBody>
          <a:bodyPr/>
          <a:lstStyle/>
          <a:p>
            <a:r>
              <a:t>Európai jelölés (haedrup)</a:t>
            </a:r>
          </a:p>
        </p:txBody>
      </p:sp>
      <p:sp>
        <p:nvSpPr>
          <p:cNvPr id="212" name="A felső fogakat „+”, az alsó fogakat „-„ jellel jelöljük, mindig a megfelelő fog száma mellett a középvonal felöli oldalán.…"/>
          <p:cNvSpPr txBox="1">
            <a:spLocks noGrp="1"/>
          </p:cNvSpPr>
          <p:nvPr>
            <p:ph type="body" idx="1"/>
          </p:nvPr>
        </p:nvSpPr>
        <p:spPr>
          <a:xfrm>
            <a:off x="850900" y="1435100"/>
            <a:ext cx="11303000" cy="7696200"/>
          </a:xfrm>
          <a:prstGeom prst="rect">
            <a:avLst/>
          </a:prstGeom>
        </p:spPr>
        <p:txBody>
          <a:bodyPr/>
          <a:lstStyle/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felső fogakat „+”, az alsó fogakat „-„ jellel jelöljük, mindig a megfelelő fog száma mellett a középvonal felöli oldalán.</a:t>
            </a:r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8+ 7+ 6+ 5+ 4+ 3+ 2+ 1+   +1 +2 +3 +4 +5 +6 +7 +8</a:t>
            </a:r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8-  7-  6-  5-  4-  3-  2-  1-    -1  -2  -3 -4  -5  -6  -7  -8</a:t>
            </a:r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Tejfogaknál:</a:t>
            </a:r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05+ 04+ 03+ 02+ 01+   +01 +02 +03 +04 +05 </a:t>
            </a:r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05-  04-  03-  02-  01-    -01  -02  -03 -04  -05 </a:t>
            </a:r>
          </a:p>
        </p:txBody>
      </p:sp>
      <p:sp>
        <p:nvSpPr>
          <p:cNvPr id="213" name="Vonal"/>
          <p:cNvSpPr/>
          <p:nvPr/>
        </p:nvSpPr>
        <p:spPr>
          <a:xfrm>
            <a:off x="6239073" y="4409463"/>
            <a:ext cx="20986" cy="870001"/>
          </a:xfrm>
          <a:prstGeom prst="line">
            <a:avLst/>
          </a:prstGeom>
          <a:ln w="63500">
            <a:solidFill>
              <a:srgbClr val="786257">
                <a:alpha val="75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14" name="Vonal"/>
          <p:cNvSpPr/>
          <p:nvPr/>
        </p:nvSpPr>
        <p:spPr>
          <a:xfrm>
            <a:off x="2013247" y="4844464"/>
            <a:ext cx="8451652" cy="0"/>
          </a:xfrm>
          <a:prstGeom prst="line">
            <a:avLst/>
          </a:prstGeom>
          <a:ln w="63500">
            <a:solidFill>
              <a:srgbClr val="786257">
                <a:alpha val="75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15" name="Vonal"/>
          <p:cNvSpPr/>
          <p:nvPr/>
        </p:nvSpPr>
        <p:spPr>
          <a:xfrm flipH="1" flipV="1">
            <a:off x="6296173" y="6813971"/>
            <a:ext cx="8782" cy="740123"/>
          </a:xfrm>
          <a:prstGeom prst="line">
            <a:avLst/>
          </a:prstGeom>
          <a:ln w="63500">
            <a:solidFill>
              <a:srgbClr val="786257">
                <a:alpha val="75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16" name="Vonal"/>
          <p:cNvSpPr/>
          <p:nvPr/>
        </p:nvSpPr>
        <p:spPr>
          <a:xfrm flipV="1">
            <a:off x="2605831" y="7109519"/>
            <a:ext cx="7384456" cy="58207"/>
          </a:xfrm>
          <a:prstGeom prst="line">
            <a:avLst/>
          </a:prstGeom>
          <a:ln w="63500">
            <a:solidFill>
              <a:srgbClr val="786257">
                <a:alpha val="75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Amerikai (Universal notation system)"/>
          <p:cNvSpPr txBox="1">
            <a:spLocks noGrp="1"/>
          </p:cNvSpPr>
          <p:nvPr>
            <p:ph type="title"/>
          </p:nvPr>
        </p:nvSpPr>
        <p:spPr>
          <a:xfrm>
            <a:off x="850900" y="127000"/>
            <a:ext cx="11303000" cy="2628900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Amerikai</a:t>
            </a:r>
            <a:r>
              <a:rPr dirty="0"/>
              <a:t> (Universal notation system)</a:t>
            </a:r>
          </a:p>
        </p:txBody>
      </p:sp>
      <p:sp>
        <p:nvSpPr>
          <p:cNvPr id="219" name="Nem veszi figyelembe a kvadrás szerinti felosztást, hanem az óramutató járásának megfelelően a jobb felső bölcsességfogtól indulóan számozza a fogakat 1-től 32-ig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Nem</a:t>
            </a:r>
            <a:r>
              <a:rPr dirty="0"/>
              <a:t> </a:t>
            </a:r>
            <a:r>
              <a:rPr dirty="0" err="1"/>
              <a:t>veszi</a:t>
            </a:r>
            <a:r>
              <a:rPr dirty="0"/>
              <a:t> </a:t>
            </a:r>
            <a:r>
              <a:rPr dirty="0" err="1"/>
              <a:t>figyelembe</a:t>
            </a:r>
            <a:r>
              <a:rPr dirty="0"/>
              <a:t> a </a:t>
            </a:r>
            <a:r>
              <a:rPr dirty="0" err="1"/>
              <a:t>kvadrás</a:t>
            </a:r>
            <a:r>
              <a:rPr dirty="0"/>
              <a:t> </a:t>
            </a:r>
            <a:r>
              <a:rPr dirty="0" err="1"/>
              <a:t>szerinti</a:t>
            </a:r>
            <a:r>
              <a:rPr dirty="0"/>
              <a:t> </a:t>
            </a:r>
            <a:r>
              <a:rPr dirty="0" err="1"/>
              <a:t>felosztást</a:t>
            </a:r>
            <a:r>
              <a:rPr dirty="0"/>
              <a:t>, </a:t>
            </a:r>
            <a:r>
              <a:rPr dirty="0" err="1"/>
              <a:t>hanem</a:t>
            </a:r>
            <a:r>
              <a:rPr dirty="0"/>
              <a:t> </a:t>
            </a:r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óramutató</a:t>
            </a:r>
            <a:r>
              <a:rPr dirty="0"/>
              <a:t> </a:t>
            </a:r>
            <a:r>
              <a:rPr dirty="0" err="1"/>
              <a:t>járásának</a:t>
            </a:r>
            <a:r>
              <a:rPr dirty="0"/>
              <a:t> </a:t>
            </a:r>
            <a:r>
              <a:rPr dirty="0" err="1"/>
              <a:t>megfelelően</a:t>
            </a:r>
            <a:r>
              <a:rPr dirty="0"/>
              <a:t> a </a:t>
            </a:r>
            <a:r>
              <a:rPr dirty="0" err="1"/>
              <a:t>jobb</a:t>
            </a:r>
            <a:r>
              <a:rPr dirty="0"/>
              <a:t> </a:t>
            </a:r>
            <a:r>
              <a:rPr dirty="0" err="1"/>
              <a:t>felső</a:t>
            </a:r>
            <a:r>
              <a:rPr dirty="0"/>
              <a:t> </a:t>
            </a:r>
            <a:r>
              <a:rPr dirty="0" err="1"/>
              <a:t>bölcsességfogtól</a:t>
            </a:r>
            <a:r>
              <a:rPr dirty="0"/>
              <a:t> </a:t>
            </a:r>
            <a:r>
              <a:rPr dirty="0" err="1"/>
              <a:t>indulóan</a:t>
            </a:r>
            <a:r>
              <a:rPr dirty="0"/>
              <a:t> </a:t>
            </a:r>
            <a:r>
              <a:rPr dirty="0" err="1"/>
              <a:t>számozza</a:t>
            </a:r>
            <a:r>
              <a:rPr dirty="0"/>
              <a:t> a </a:t>
            </a:r>
            <a:r>
              <a:rPr dirty="0" err="1"/>
              <a:t>fogakat</a:t>
            </a:r>
            <a:r>
              <a:rPr dirty="0"/>
              <a:t> 1-től 32-ig.</a:t>
            </a:r>
          </a:p>
          <a:p>
            <a:pPr marL="228600" marR="45720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defRPr sz="3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 1   2   3   4   5   6   7   8       9 10 11 12 13 14 15 16</a:t>
            </a:r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32 31 30 29 28 27 26 25      24 23 22 21 20 19 18 17 </a:t>
            </a:r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 err="1"/>
              <a:t>Tejfogaknál</a:t>
            </a:r>
            <a:r>
              <a:rPr dirty="0"/>
              <a:t>:</a:t>
            </a:r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hu-HU" dirty="0"/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 B C D E   F G H I J</a:t>
            </a:r>
          </a:p>
          <a:p>
            <a:pPr marL="0" marR="45720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hu-HU" dirty="0"/>
              <a:t>     </a:t>
            </a:r>
            <a:r>
              <a:rPr dirty="0"/>
              <a:t>T S R Q P   O N M L K</a:t>
            </a:r>
          </a:p>
        </p:txBody>
      </p:sp>
      <p:sp>
        <p:nvSpPr>
          <p:cNvPr id="220" name="Vonal"/>
          <p:cNvSpPr/>
          <p:nvPr/>
        </p:nvSpPr>
        <p:spPr>
          <a:xfrm>
            <a:off x="6301982" y="7585770"/>
            <a:ext cx="17017" cy="846734"/>
          </a:xfrm>
          <a:prstGeom prst="line">
            <a:avLst/>
          </a:prstGeom>
          <a:ln w="63500">
            <a:solidFill>
              <a:srgbClr val="786257">
                <a:alpha val="75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1" name="Vonal"/>
          <p:cNvSpPr/>
          <p:nvPr/>
        </p:nvSpPr>
        <p:spPr>
          <a:xfrm>
            <a:off x="4136330" y="8009137"/>
            <a:ext cx="4095304" cy="8291"/>
          </a:xfrm>
          <a:prstGeom prst="line">
            <a:avLst/>
          </a:prstGeom>
          <a:ln w="63500">
            <a:solidFill>
              <a:srgbClr val="786257">
                <a:alpha val="75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2" name="Vonal"/>
          <p:cNvSpPr/>
          <p:nvPr/>
        </p:nvSpPr>
        <p:spPr>
          <a:xfrm flipH="1" flipV="1">
            <a:off x="6258768" y="5406925"/>
            <a:ext cx="30263" cy="668835"/>
          </a:xfrm>
          <a:prstGeom prst="line">
            <a:avLst/>
          </a:prstGeom>
          <a:ln w="63500">
            <a:solidFill>
              <a:srgbClr val="786257">
                <a:alpha val="75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3" name="Vonal"/>
          <p:cNvSpPr/>
          <p:nvPr/>
        </p:nvSpPr>
        <p:spPr>
          <a:xfrm>
            <a:off x="1990129" y="5731172"/>
            <a:ext cx="8387706" cy="38636"/>
          </a:xfrm>
          <a:prstGeom prst="line">
            <a:avLst/>
          </a:prstGeom>
          <a:ln w="63500">
            <a:solidFill>
              <a:srgbClr val="786257">
                <a:alpha val="75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zövegtörzs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227" name="elvandorolt_fogak.jpg" descr="elvandorolt_foga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0790" y="1781229"/>
            <a:ext cx="7772400" cy="5511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slow">
        <p14:prism dir="d"/>
      </p:transition>
    </mc:Choice>
    <mc:Fallback xmlns:p14="http://schemas.microsoft.com/office/powerpoint/2010/main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Oralis – a fogíven belüli, a szájüreg felé mutató:…"/>
          <p:cNvSpPr txBox="1">
            <a:spLocks noGrp="1"/>
          </p:cNvSpPr>
          <p:nvPr>
            <p:ph type="body" idx="1"/>
          </p:nvPr>
        </p:nvSpPr>
        <p:spPr>
          <a:xfrm>
            <a:off x="850900" y="1435100"/>
            <a:ext cx="11303000" cy="7670800"/>
          </a:xfrm>
          <a:prstGeom prst="rect">
            <a:avLst/>
          </a:prstGeom>
        </p:spPr>
        <p:txBody>
          <a:bodyPr/>
          <a:lstStyle/>
          <a:p>
            <a:pPr marL="1146463" lvl="1" indent="-701963">
              <a:buBlip>
                <a:blip r:embed="rId2"/>
              </a:buBlip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800" b="1" dirty="0">
                <a:solidFill>
                  <a:srgbClr val="FF2600"/>
                </a:solidFill>
              </a:rPr>
              <a:t>Oralis</a:t>
            </a:r>
            <a:r>
              <a:rPr sz="4800" b="1" dirty="0">
                <a:solidFill>
                  <a:srgbClr val="011993"/>
                </a:solidFill>
              </a:rPr>
              <a:t> </a:t>
            </a:r>
            <a:r>
              <a:rPr sz="4800" dirty="0">
                <a:solidFill>
                  <a:srgbClr val="000000"/>
                </a:solidFill>
              </a:rPr>
              <a:t>– a fogíven belüli, a </a:t>
            </a:r>
            <a:r>
              <a:rPr sz="4800" u="sng" dirty="0">
                <a:solidFill>
                  <a:srgbClr val="0433FF"/>
                </a:solidFill>
                <a:hlinkClick r:id="rId3"/>
              </a:rPr>
              <a:t>szájüreg</a:t>
            </a:r>
            <a:r>
              <a:rPr sz="4800" dirty="0">
                <a:solidFill>
                  <a:srgbClr val="000000"/>
                </a:solidFill>
              </a:rPr>
              <a:t> felé mutató:</a:t>
            </a:r>
          </a:p>
          <a:p>
            <a:pPr marL="457200" marR="457200" indent="457200" defTabSz="457200">
              <a:lnSpc>
                <a:spcPct val="100000"/>
              </a:lnSpc>
              <a:spcBef>
                <a:spcPts val="500"/>
              </a:spcBef>
              <a:buSzTx/>
              <a:buNone/>
              <a:defRPr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800" dirty="0"/>
              <a:t>- Felső fogaknál </a:t>
            </a:r>
            <a:r>
              <a:rPr sz="4800" b="1" dirty="0">
                <a:solidFill>
                  <a:srgbClr val="FF2600"/>
                </a:solidFill>
              </a:rPr>
              <a:t>palatinális</a:t>
            </a:r>
            <a:endParaRPr sz="4800" dirty="0"/>
          </a:p>
          <a:p>
            <a:pPr marL="0" marR="457200" indent="0" defTabSz="457200">
              <a:lnSpc>
                <a:spcPct val="100000"/>
              </a:lnSpc>
              <a:spcBef>
                <a:spcPts val="500"/>
              </a:spcBef>
              <a:buSzTx/>
              <a:buNone/>
              <a:defRPr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4800" dirty="0"/>
              <a:t>       - Alsó fogaknál </a:t>
            </a:r>
            <a:r>
              <a:rPr sz="4800" b="1" dirty="0">
                <a:solidFill>
                  <a:srgbClr val="FF2600"/>
                </a:solidFill>
              </a:rPr>
              <a:t>linguális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Oralissal rokonértelmű:"/>
          <p:cNvSpPr txBox="1">
            <a:spLocks noGrp="1"/>
          </p:cNvSpPr>
          <p:nvPr>
            <p:ph type="title"/>
          </p:nvPr>
        </p:nvSpPr>
        <p:spPr>
          <a:xfrm>
            <a:off x="266700" y="279400"/>
            <a:ext cx="12458700" cy="1968500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Oralissal</a:t>
            </a:r>
            <a:r>
              <a:rPr dirty="0"/>
              <a:t> </a:t>
            </a:r>
            <a:r>
              <a:rPr dirty="0" err="1"/>
              <a:t>rokonértel</a:t>
            </a:r>
            <a:r>
              <a:rPr lang="hu-HU" dirty="0" err="1"/>
              <a:t>mu</a:t>
            </a:r>
            <a:r>
              <a:rPr dirty="0"/>
              <a:t>:</a:t>
            </a:r>
          </a:p>
        </p:txBody>
      </p:sp>
      <p:sp>
        <p:nvSpPr>
          <p:cNvPr id="161" name="Palatinális – befelé, a szájpad felé mutató, a felső fogíven használjuk…"/>
          <p:cNvSpPr txBox="1">
            <a:spLocks noGrp="1"/>
          </p:cNvSpPr>
          <p:nvPr>
            <p:ph type="body" idx="1"/>
          </p:nvPr>
        </p:nvSpPr>
        <p:spPr>
          <a:xfrm>
            <a:off x="304800" y="1308100"/>
            <a:ext cx="12306300" cy="8280400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6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solidFill>
                  <a:srgbClr val="FF2600"/>
                </a:solidFill>
              </a:rPr>
              <a:t>Palatinális</a:t>
            </a:r>
            <a:r>
              <a:rPr>
                <a:solidFill>
                  <a:srgbClr val="FF26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– befelé, a </a:t>
            </a:r>
            <a:r>
              <a:rPr u="sng">
                <a:solidFill>
                  <a:srgbClr val="0433FF"/>
                </a:solidFill>
                <a:hlinkClick r:id="rId2"/>
              </a:rPr>
              <a:t>szájpad</a:t>
            </a:r>
            <a:r>
              <a:rPr>
                <a:solidFill>
                  <a:srgbClr val="000000"/>
                </a:solidFill>
              </a:rPr>
              <a:t> felé mutató, a felső fogíven használjuk </a:t>
            </a:r>
          </a:p>
          <a:p>
            <a:pPr marL="0" marR="457200" indent="0" algn="ctr" defTabSz="457200">
              <a:lnSpc>
                <a:spcPct val="100000"/>
              </a:lnSpc>
              <a:spcBef>
                <a:spcPts val="500"/>
              </a:spcBef>
              <a:buSzTx/>
              <a:buNone/>
              <a:defRPr sz="6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solidFill>
                  <a:srgbClr val="FF2600"/>
                </a:solidFill>
              </a:rPr>
              <a:t>Linqualis</a:t>
            </a:r>
            <a:r>
              <a:rPr b="1"/>
              <a:t> </a:t>
            </a:r>
            <a:r>
              <a:t>– befelé, a </a:t>
            </a:r>
            <a:r>
              <a:rPr u="sng">
                <a:solidFill>
                  <a:srgbClr val="0433FF"/>
                </a:solidFill>
                <a:hlinkClick r:id="rId3"/>
              </a:rPr>
              <a:t>nyelv</a:t>
            </a:r>
            <a:r>
              <a:t> felé néző, az alsó fogíven használjuk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Vestibularis – a fogíven kívüli, a fogívtől a pitvar felé mutató irány, szájtornác (vestibulum) felé néző…"/>
          <p:cNvSpPr txBox="1">
            <a:spLocks noGrp="1"/>
          </p:cNvSpPr>
          <p:nvPr>
            <p:ph type="body" idx="1"/>
          </p:nvPr>
        </p:nvSpPr>
        <p:spPr>
          <a:xfrm>
            <a:off x="850900" y="495300"/>
            <a:ext cx="11303000" cy="8610600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6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>
                <a:solidFill>
                  <a:srgbClr val="FF2600"/>
                </a:solidFill>
              </a:rPr>
              <a:t>Vestibularis</a:t>
            </a:r>
            <a:r>
              <a:rPr b="1" dirty="0">
                <a:solidFill>
                  <a:srgbClr val="0433FF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– </a:t>
            </a:r>
            <a:endParaRPr lang="hu-HU" dirty="0">
              <a:solidFill>
                <a:srgbClr val="000000"/>
              </a:solidFill>
            </a:endParaRPr>
          </a:p>
          <a:p>
            <a:pPr marL="0" indent="0" algn="ctr">
              <a:buSzTx/>
              <a:buNone/>
              <a:defRPr sz="6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>
                <a:solidFill>
                  <a:srgbClr val="000000"/>
                </a:solidFill>
              </a:rPr>
              <a:t>a fogíven kívüli, a fogívtől a pitvar felé mutató irány, </a:t>
            </a:r>
            <a:r>
              <a:rPr u="sng" dirty="0">
                <a:solidFill>
                  <a:srgbClr val="0433FF"/>
                </a:solidFill>
                <a:hlinkClick r:id="rId2"/>
              </a:rPr>
              <a:t>szájtornác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i="1" dirty="0">
                <a:solidFill>
                  <a:srgbClr val="000000"/>
                </a:solidFill>
              </a:rPr>
              <a:t>(</a:t>
            </a:r>
            <a:r>
              <a:rPr b="1" dirty="0">
                <a:solidFill>
                  <a:srgbClr val="FF2600"/>
                </a:solidFill>
              </a:rPr>
              <a:t>vestibulum</a:t>
            </a:r>
            <a:r>
              <a:rPr i="1" dirty="0">
                <a:solidFill>
                  <a:srgbClr val="000000"/>
                </a:solidFill>
              </a:rPr>
              <a:t>)</a:t>
            </a:r>
            <a:r>
              <a:rPr dirty="0">
                <a:solidFill>
                  <a:srgbClr val="000000"/>
                </a:solidFill>
              </a:rPr>
              <a:t> felé néző </a:t>
            </a:r>
          </a:p>
          <a:p>
            <a:pPr marL="0" marR="457200" indent="0" algn="ctr" defTabSz="457200">
              <a:lnSpc>
                <a:spcPct val="100000"/>
              </a:lnSpc>
              <a:spcBef>
                <a:spcPts val="500"/>
              </a:spcBef>
              <a:buSzTx/>
              <a:buNone/>
              <a:defRPr sz="6400" b="1"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0" dirty="0">
                <a:solidFill>
                  <a:srgbClr val="000000"/>
                </a:solidFill>
              </a:rPr>
              <a:t>Rokonértelmű </a:t>
            </a:r>
            <a:r>
              <a:rPr b="0" dirty="0"/>
              <a:t>a </a:t>
            </a:r>
            <a:r>
              <a:rPr dirty="0"/>
              <a:t>facialissal, labialissal és a buccalissal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slow">
        <p14:prism dir="d"/>
      </p:transition>
    </mc:Choice>
    <mc:Fallback xmlns:p14="http://schemas.microsoft.com/office/powerpoint/2010/main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Buccalis – az orca felőli, az őrlőfogak területén használjuk, ahol az orcák jelen vannak Ellentettje az orális (palatinális vagy linguális), mely a szájüreg felé néz…"/>
          <p:cNvSpPr txBox="1">
            <a:spLocks noGrp="1"/>
          </p:cNvSpPr>
          <p:nvPr>
            <p:ph type="body" idx="1"/>
          </p:nvPr>
        </p:nvSpPr>
        <p:spPr>
          <a:xfrm>
            <a:off x="368300" y="596900"/>
            <a:ext cx="12382500" cy="8509000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4800"/>
            </a:pPr>
            <a:r>
              <a:rPr b="1" dirty="0" err="1"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Buccalis</a:t>
            </a:r>
            <a:r>
              <a:rPr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</a:t>
            </a:r>
            <a:r>
              <a:rPr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u="sng" dirty="0">
                <a:solidFill>
                  <a:srgbClr val="0433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2"/>
              </a:rPr>
              <a:t>orca</a:t>
            </a:r>
            <a:r>
              <a:rPr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felőli</a:t>
            </a:r>
            <a:r>
              <a:rPr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</a:t>
            </a:r>
            <a:r>
              <a:rPr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őrlőfogak</a:t>
            </a:r>
            <a:r>
              <a:rPr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területén</a:t>
            </a:r>
            <a:r>
              <a:rPr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használjuk</a:t>
            </a:r>
            <a:r>
              <a:rPr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ahol</a:t>
            </a:r>
            <a:r>
              <a:rPr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</a:t>
            </a:r>
            <a:r>
              <a:rPr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orcák</a:t>
            </a:r>
            <a:r>
              <a:rPr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jelen</a:t>
            </a:r>
            <a:r>
              <a:rPr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vannak</a:t>
            </a:r>
            <a:r>
              <a:rPr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hu-HU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algn="ctr">
              <a:buSzTx/>
              <a:buNone/>
              <a:defRPr sz="4800"/>
            </a:pPr>
            <a:r>
              <a:rPr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Ellentettje</a:t>
            </a:r>
            <a:r>
              <a:rPr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</a:t>
            </a:r>
            <a:r>
              <a:rPr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orális</a:t>
            </a:r>
            <a:r>
              <a:rPr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palatinális</a:t>
            </a:r>
            <a:r>
              <a:rPr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vagy</a:t>
            </a:r>
            <a:r>
              <a:rPr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linguális</a:t>
            </a:r>
            <a:r>
              <a:rPr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), </a:t>
            </a:r>
            <a:r>
              <a:rPr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mely</a:t>
            </a:r>
            <a:r>
              <a:rPr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szájüreg</a:t>
            </a:r>
            <a:r>
              <a:rPr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felé</a:t>
            </a:r>
            <a:r>
              <a:rPr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néz</a:t>
            </a:r>
            <a:endParaRPr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457200" indent="-228600" algn="ctr" defTabSz="457200">
              <a:lnSpc>
                <a:spcPct val="100000"/>
              </a:lnSpc>
              <a:spcBef>
                <a:spcPts val="500"/>
              </a:spcBef>
              <a:buSzTx/>
              <a:buNone/>
              <a:tabLst>
                <a:tab pos="228600" algn="l"/>
              </a:tabLst>
              <a:defRPr sz="4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 dirty="0" err="1"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Labiális</a:t>
            </a:r>
            <a:r>
              <a:rPr dirty="0">
                <a:solidFill>
                  <a:srgbClr val="04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az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u="sng" dirty="0">
                <a:solidFill>
                  <a:srgbClr val="0433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ajak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felőli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, a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frontfogak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területén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használjuk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ahol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az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ajkak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találhatóak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228600" marR="457200" indent="-228600" algn="ctr" defTabSz="457200">
              <a:lnSpc>
                <a:spcPct val="100000"/>
              </a:lnSpc>
              <a:spcBef>
                <a:spcPts val="500"/>
              </a:spcBef>
              <a:buSzTx/>
              <a:buNone/>
              <a:tabLst>
                <a:tab pos="228600" algn="l"/>
              </a:tabLst>
              <a:defRPr sz="4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 dirty="0" err="1"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Faciális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– a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fogívektől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kifelé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mutató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rokon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értelmű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vestibularissal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labialissal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és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dirty="0" err="1">
                <a:latin typeface="Times New Roman"/>
                <a:ea typeface="Times New Roman"/>
                <a:cs typeface="Times New Roman"/>
                <a:sym typeface="Times New Roman"/>
              </a:rPr>
              <a:t>buccalissal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Approximális – a szomszédos fog felé néző felszín…"/>
          <p:cNvSpPr txBox="1">
            <a:spLocks noGrp="1"/>
          </p:cNvSpPr>
          <p:nvPr>
            <p:ph type="body" idx="1"/>
          </p:nvPr>
        </p:nvSpPr>
        <p:spPr>
          <a:xfrm>
            <a:off x="850900" y="-457200"/>
            <a:ext cx="11303000" cy="9563100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>
                <a:solidFill>
                  <a:srgbClr val="FF2600"/>
                </a:solidFill>
              </a:rPr>
              <a:t>Approximális</a:t>
            </a:r>
            <a:r>
              <a:rPr>
                <a:solidFill>
                  <a:srgbClr val="0433FF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– a szomszédos fog felé néző felszín</a:t>
            </a:r>
          </a:p>
          <a:p>
            <a:pPr marL="0" marR="457200" indent="0" algn="ctr" defTabSz="457200">
              <a:lnSpc>
                <a:spcPct val="100000"/>
              </a:lnSpc>
              <a:spcBef>
                <a:spcPts val="500"/>
              </a:spcBef>
              <a:buSzTx/>
              <a:buNone/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középvonalhoz közelebb eső a</a:t>
            </a:r>
            <a:r>
              <a:rPr b="1"/>
              <a:t> mesialis</a:t>
            </a:r>
            <a:r>
              <a:t>, a távolabb eső a </a:t>
            </a:r>
            <a:r>
              <a:rPr b="1"/>
              <a:t>distalis </a:t>
            </a:r>
            <a:r>
              <a:t>felszíne a fognak.</a:t>
            </a:r>
          </a:p>
          <a:p>
            <a:pPr marL="0" marR="457200" indent="0" algn="ctr" defTabSz="457200">
              <a:lnSpc>
                <a:spcPct val="100000"/>
              </a:lnSpc>
              <a:spcBef>
                <a:spcPts val="500"/>
              </a:spcBef>
              <a:buSzTx/>
              <a:buNone/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</a:t>
            </a:r>
            <a:r>
              <a:rPr b="1">
                <a:solidFill>
                  <a:srgbClr val="FF2600"/>
                </a:solidFill>
              </a:rPr>
              <a:t>Mesiális </a:t>
            </a:r>
            <a:r>
              <a:t>– a fogív mentén a középvonal felé mutató, a középvonal felé tartó irányt jelöli </a:t>
            </a:r>
          </a:p>
          <a:p>
            <a:pPr marL="0" marR="457200" indent="0" algn="ctr" defTabSz="457200">
              <a:lnSpc>
                <a:spcPct val="100000"/>
              </a:lnSpc>
              <a:spcBef>
                <a:spcPts val="500"/>
              </a:spcBef>
              <a:buSzTx/>
              <a:buNone/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</a:t>
            </a:r>
            <a:r>
              <a:rPr b="1">
                <a:solidFill>
                  <a:srgbClr val="FF2600"/>
                </a:solidFill>
              </a:rPr>
              <a:t>Distális</a:t>
            </a:r>
            <a:r>
              <a:rPr b="1">
                <a:solidFill>
                  <a:srgbClr val="0433FF"/>
                </a:solidFill>
              </a:rPr>
              <a:t> </a:t>
            </a:r>
            <a:r>
              <a:t>– a középvonaltól el, tehát a fogív mentén hátrább lévő 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12C9921F-FFDD-BB4D-87A5-D3403FB32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2385" y="7154298"/>
            <a:ext cx="2355743" cy="24414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Apicalis – a fog tengelyében a gyökércsúcs felé mutató, ellentettje az occlusalis vagy incisalis, mely a rágófelszín felé mutat…"/>
          <p:cNvSpPr txBox="1">
            <a:spLocks noGrp="1"/>
          </p:cNvSpPr>
          <p:nvPr>
            <p:ph type="body" idx="1"/>
          </p:nvPr>
        </p:nvSpPr>
        <p:spPr>
          <a:xfrm>
            <a:off x="850900" y="685800"/>
            <a:ext cx="11303000" cy="8420100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 err="1">
                <a:solidFill>
                  <a:srgbClr val="FF2600"/>
                </a:solidFill>
              </a:rPr>
              <a:t>Apicalis</a:t>
            </a:r>
            <a:endParaRPr lang="hu-HU" b="1" dirty="0">
              <a:solidFill>
                <a:srgbClr val="000000"/>
              </a:solidFill>
            </a:endParaRPr>
          </a:p>
          <a:p>
            <a:pPr marL="0" indent="0" algn="ctr">
              <a:buSzTx/>
              <a:buNone/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>
                <a:solidFill>
                  <a:srgbClr val="000000"/>
                </a:solidFill>
              </a:rPr>
              <a:t>a fog </a:t>
            </a:r>
            <a:r>
              <a:rPr dirty="0" err="1">
                <a:solidFill>
                  <a:srgbClr val="000000"/>
                </a:solidFill>
              </a:rPr>
              <a:t>tengelyében</a:t>
            </a:r>
            <a:r>
              <a:rPr dirty="0">
                <a:solidFill>
                  <a:srgbClr val="000000"/>
                </a:solidFill>
              </a:rPr>
              <a:t> a </a:t>
            </a:r>
            <a:r>
              <a:rPr dirty="0" err="1">
                <a:solidFill>
                  <a:srgbClr val="000000"/>
                </a:solidFill>
              </a:rPr>
              <a:t>gyökércsúcs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felé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mutató</a:t>
            </a:r>
            <a:r>
              <a:rPr dirty="0">
                <a:solidFill>
                  <a:srgbClr val="000000"/>
                </a:solidFill>
              </a:rPr>
              <a:t>, </a:t>
            </a:r>
            <a:r>
              <a:rPr dirty="0" err="1">
                <a:solidFill>
                  <a:srgbClr val="000000"/>
                </a:solidFill>
              </a:rPr>
              <a:t>ellentettje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az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occlusalis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vagy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incisalis</a:t>
            </a:r>
            <a:r>
              <a:rPr dirty="0">
                <a:solidFill>
                  <a:srgbClr val="000000"/>
                </a:solidFill>
              </a:rPr>
              <a:t>, </a:t>
            </a:r>
            <a:r>
              <a:rPr dirty="0" err="1">
                <a:solidFill>
                  <a:srgbClr val="000000"/>
                </a:solidFill>
              </a:rPr>
              <a:t>mely</a:t>
            </a:r>
            <a:r>
              <a:rPr dirty="0">
                <a:solidFill>
                  <a:srgbClr val="000000"/>
                </a:solidFill>
              </a:rPr>
              <a:t> a </a:t>
            </a:r>
            <a:r>
              <a:rPr dirty="0" err="1">
                <a:solidFill>
                  <a:srgbClr val="000000"/>
                </a:solidFill>
              </a:rPr>
              <a:t>rágófelszín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felé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mutat</a:t>
            </a:r>
            <a:endParaRPr dirty="0">
              <a:solidFill>
                <a:srgbClr val="000000"/>
              </a:solidFill>
            </a:endParaRPr>
          </a:p>
          <a:p>
            <a:pPr marL="0" marR="457200" indent="0" algn="ctr" defTabSz="457200">
              <a:lnSpc>
                <a:spcPct val="100000"/>
              </a:lnSpc>
              <a:spcBef>
                <a:spcPts val="500"/>
              </a:spcBef>
              <a:buSzTx/>
              <a:buNone/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dirty="0" err="1">
                <a:solidFill>
                  <a:srgbClr val="FF2600"/>
                </a:solidFill>
              </a:rPr>
              <a:t>Incisalis</a:t>
            </a:r>
            <a:r>
              <a:rPr dirty="0">
                <a:solidFill>
                  <a:srgbClr val="0433FF"/>
                </a:solidFill>
              </a:rPr>
              <a:t> </a:t>
            </a:r>
            <a:endParaRPr lang="hu-HU" dirty="0">
              <a:solidFill>
                <a:srgbClr val="0433FF"/>
              </a:solidFill>
            </a:endParaRPr>
          </a:p>
          <a:p>
            <a:pPr marL="0" marR="457200" indent="0" algn="ctr" defTabSz="457200">
              <a:lnSpc>
                <a:spcPct val="100000"/>
              </a:lnSpc>
              <a:spcBef>
                <a:spcPts val="500"/>
              </a:spcBef>
              <a:buSzTx/>
              <a:buNone/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</a:t>
            </a:r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elülső</a:t>
            </a:r>
            <a:r>
              <a:rPr dirty="0"/>
              <a:t> (front) </a:t>
            </a:r>
            <a:r>
              <a:rPr dirty="0" err="1"/>
              <a:t>fogak</a:t>
            </a:r>
            <a:r>
              <a:rPr dirty="0"/>
              <a:t> </a:t>
            </a:r>
            <a:r>
              <a:rPr dirty="0" err="1"/>
              <a:t>éleinek</a:t>
            </a:r>
            <a:r>
              <a:rPr dirty="0"/>
              <a:t> </a:t>
            </a:r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iránya</a:t>
            </a:r>
            <a:r>
              <a:rPr dirty="0"/>
              <a:t>, </a:t>
            </a:r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őrlőknél</a:t>
            </a:r>
            <a:r>
              <a:rPr dirty="0"/>
              <a:t> </a:t>
            </a:r>
            <a:r>
              <a:rPr dirty="0" err="1"/>
              <a:t>rágó</a:t>
            </a:r>
            <a:r>
              <a:rPr dirty="0"/>
              <a:t>- </a:t>
            </a:r>
            <a:r>
              <a:rPr dirty="0" err="1"/>
              <a:t>vagy</a:t>
            </a:r>
            <a:r>
              <a:rPr dirty="0"/>
              <a:t> </a:t>
            </a:r>
            <a:r>
              <a:rPr b="1" dirty="0" err="1">
                <a:solidFill>
                  <a:srgbClr val="FF0000"/>
                </a:solidFill>
              </a:rPr>
              <a:t>occlusális</a:t>
            </a:r>
            <a:r>
              <a:rPr dirty="0"/>
              <a:t> </a:t>
            </a:r>
            <a:r>
              <a:rPr dirty="0" err="1"/>
              <a:t>felszín</a:t>
            </a:r>
            <a:r>
              <a:rPr dirty="0"/>
              <a:t> </a:t>
            </a:r>
            <a:r>
              <a:rPr dirty="0" err="1"/>
              <a:t>kifejezést</a:t>
            </a:r>
            <a:r>
              <a:rPr dirty="0"/>
              <a:t> </a:t>
            </a:r>
            <a:r>
              <a:rPr dirty="0" err="1"/>
              <a:t>használunk</a:t>
            </a:r>
            <a:endParaRPr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BBE10978-E2D0-254F-A2CE-5D8D85B36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8437" y="216439"/>
            <a:ext cx="3937000" cy="2222500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055BEB68-7D30-EE45-A861-A94DF8A53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51" y="306868"/>
            <a:ext cx="2030278" cy="210410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Occlusalis őrlőfogaknál a rágósík iránya Minden őrlőfognak van occlusális, azaz rágófelszíne…"/>
          <p:cNvSpPr txBox="1">
            <a:spLocks noGrp="1"/>
          </p:cNvSpPr>
          <p:nvPr>
            <p:ph type="body" idx="1"/>
          </p:nvPr>
        </p:nvSpPr>
        <p:spPr>
          <a:xfrm>
            <a:off x="355600" y="2398896"/>
            <a:ext cx="12420600" cy="6707004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4800"/>
            </a:pPr>
            <a:r>
              <a:rPr sz="3600" b="1" dirty="0" err="1"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Occlusalis</a:t>
            </a:r>
            <a:r>
              <a:rPr sz="3600" dirty="0">
                <a:solidFill>
                  <a:srgbClr val="0433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őrlőfogaknál</a:t>
            </a:r>
            <a:r>
              <a:rPr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sz="3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rágósík</a:t>
            </a:r>
            <a:r>
              <a:rPr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iránya</a:t>
            </a:r>
            <a:r>
              <a:rPr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hu-HU" sz="3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algn="ctr">
              <a:buSzTx/>
              <a:buNone/>
              <a:defRPr sz="4800"/>
            </a:pPr>
            <a:r>
              <a:rPr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Minden </a:t>
            </a:r>
            <a:r>
              <a:rPr sz="3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őrlőfognak</a:t>
            </a:r>
            <a:r>
              <a:rPr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van </a:t>
            </a:r>
            <a:r>
              <a:rPr sz="3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occlusális</a:t>
            </a:r>
            <a:r>
              <a:rPr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sz="3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azaz</a:t>
            </a:r>
            <a:r>
              <a:rPr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6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rágófelszíne</a:t>
            </a:r>
            <a:endParaRPr sz="3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457200" indent="0" algn="ctr" defTabSz="457200">
              <a:lnSpc>
                <a:spcPct val="100000"/>
              </a:lnSpc>
              <a:spcBef>
                <a:spcPts val="500"/>
              </a:spcBef>
              <a:buSzTx/>
              <a:buNone/>
              <a:defRPr sz="4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600" b="1" dirty="0" err="1"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Gingivális</a:t>
            </a:r>
            <a:r>
              <a:rPr sz="3600" dirty="0">
                <a:latin typeface="Times New Roman"/>
                <a:ea typeface="Times New Roman"/>
                <a:cs typeface="Times New Roman"/>
                <a:sym typeface="Times New Roman"/>
              </a:rPr>
              <a:t> – a fog </a:t>
            </a:r>
            <a:r>
              <a:rPr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tengelyében</a:t>
            </a:r>
            <a:r>
              <a:rPr sz="3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az</a:t>
            </a:r>
            <a:r>
              <a:rPr sz="3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ínyszél</a:t>
            </a:r>
            <a:r>
              <a:rPr sz="3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irányában</a:t>
            </a:r>
            <a:r>
              <a:rPr sz="3600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rokonértelmű</a:t>
            </a:r>
            <a:r>
              <a:rPr sz="3600" dirty="0"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sz="3600" dirty="0" err="1"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cervicalissal</a:t>
            </a:r>
            <a:endParaRPr sz="3600" dirty="0">
              <a:solidFill>
                <a:srgbClr val="FF26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457200" indent="0" algn="ctr" defTabSz="457200">
              <a:lnSpc>
                <a:spcPct val="100000"/>
              </a:lnSpc>
              <a:spcBef>
                <a:spcPts val="500"/>
              </a:spcBef>
              <a:buSzTx/>
              <a:buNone/>
              <a:defRPr sz="4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600" b="1" dirty="0" err="1"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Axiális</a:t>
            </a:r>
            <a:r>
              <a:rPr sz="3600" dirty="0">
                <a:latin typeface="Times New Roman"/>
                <a:ea typeface="Times New Roman"/>
                <a:cs typeface="Times New Roman"/>
                <a:sym typeface="Times New Roman"/>
              </a:rPr>
              <a:t> – a fog </a:t>
            </a:r>
            <a:r>
              <a:rPr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hossztengelyének</a:t>
            </a:r>
            <a:r>
              <a:rPr sz="3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megfelelő</a:t>
            </a:r>
            <a:r>
              <a:rPr sz="3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irány</a:t>
            </a:r>
            <a:endParaRPr sz="3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457200" indent="0" algn="ctr" defTabSz="457200">
              <a:lnSpc>
                <a:spcPct val="100000"/>
              </a:lnSpc>
              <a:spcBef>
                <a:spcPts val="500"/>
              </a:spcBef>
              <a:buSzTx/>
              <a:buNone/>
              <a:defRPr sz="4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600" b="1" dirty="0" err="1">
                <a:solidFill>
                  <a:srgbClr val="FF2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Cervicális</a:t>
            </a:r>
            <a:r>
              <a:rPr sz="3600" dirty="0">
                <a:latin typeface="Times New Roman"/>
                <a:ea typeface="Times New Roman"/>
                <a:cs typeface="Times New Roman"/>
                <a:sym typeface="Times New Roman"/>
              </a:rPr>
              <a:t> – a fog </a:t>
            </a:r>
            <a:r>
              <a:rPr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tengelyében</a:t>
            </a:r>
            <a:r>
              <a:rPr sz="3600" dirty="0"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fognyak</a:t>
            </a:r>
            <a:r>
              <a:rPr sz="3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iránya</a:t>
            </a:r>
            <a:r>
              <a:rPr sz="3600" dirty="0">
                <a:latin typeface="Times New Roman"/>
                <a:ea typeface="Times New Roman"/>
                <a:cs typeface="Times New Roman"/>
                <a:sym typeface="Times New Roman"/>
              </a:rPr>
              <a:t>, a </a:t>
            </a:r>
            <a:r>
              <a:rPr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fognyak</a:t>
            </a:r>
            <a:r>
              <a:rPr sz="3600" dirty="0">
                <a:latin typeface="Times New Roman"/>
                <a:ea typeface="Times New Roman"/>
                <a:cs typeface="Times New Roman"/>
                <a:sym typeface="Times New Roman"/>
              </a:rPr>
              <a:t>, a </a:t>
            </a:r>
            <a:r>
              <a:rPr sz="3600" u="sng" dirty="0">
                <a:latin typeface="Times New Roman"/>
                <a:ea typeface="Times New Roman"/>
                <a:cs typeface="Times New Roman"/>
                <a:sym typeface="Times New Roman"/>
                <a:hlinkClick r:id="rId2"/>
              </a:rPr>
              <a:t>gyökér</a:t>
            </a:r>
            <a:r>
              <a:rPr sz="3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és</a:t>
            </a:r>
            <a:r>
              <a:rPr sz="3600" dirty="0"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sz="3600" u="sng" dirty="0"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korona</a:t>
            </a:r>
            <a:r>
              <a:rPr sz="3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találkozásánál</a:t>
            </a:r>
            <a:r>
              <a:rPr sz="3600" dirty="0">
                <a:latin typeface="Times New Roman"/>
                <a:ea typeface="Times New Roman"/>
                <a:cs typeface="Times New Roman"/>
                <a:sym typeface="Times New Roman"/>
              </a:rPr>
              <a:t>, a </a:t>
            </a:r>
            <a:r>
              <a:rPr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zománc</a:t>
            </a:r>
            <a:r>
              <a:rPr sz="3600" dirty="0">
                <a:latin typeface="Times New Roman"/>
                <a:ea typeface="Times New Roman"/>
                <a:cs typeface="Times New Roman"/>
                <a:sym typeface="Times New Roman"/>
              </a:rPr>
              <a:t>-cement </a:t>
            </a:r>
            <a:r>
              <a:rPr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határnál</a:t>
            </a:r>
            <a:r>
              <a:rPr sz="3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sz="3600" dirty="0" err="1">
                <a:latin typeface="Times New Roman"/>
                <a:ea typeface="Times New Roman"/>
                <a:cs typeface="Times New Roman"/>
                <a:sym typeface="Times New Roman"/>
              </a:rPr>
              <a:t>található</a:t>
            </a:r>
            <a:endParaRPr sz="3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457200" indent="0" algn="ctr" defTabSz="457200">
              <a:lnSpc>
                <a:spcPct val="100000"/>
              </a:lnSpc>
              <a:spcBef>
                <a:spcPts val="500"/>
              </a:spcBef>
              <a:buSzTx/>
              <a:buNone/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600" b="1" dirty="0" err="1">
                <a:solidFill>
                  <a:srgbClr val="FF2600"/>
                </a:solidFill>
              </a:rPr>
              <a:t>Interproximalis</a:t>
            </a:r>
            <a:r>
              <a:rPr sz="3600" dirty="0">
                <a:solidFill>
                  <a:srgbClr val="0433FF"/>
                </a:solidFill>
              </a:rPr>
              <a:t> </a:t>
            </a:r>
            <a:r>
              <a:rPr sz="3600" dirty="0"/>
              <a:t>– a </a:t>
            </a:r>
            <a:r>
              <a:rPr sz="3600" dirty="0" err="1"/>
              <a:t>két</a:t>
            </a:r>
            <a:r>
              <a:rPr sz="3600" dirty="0"/>
              <a:t> </a:t>
            </a:r>
            <a:r>
              <a:rPr sz="3600" dirty="0" err="1"/>
              <a:t>szomszédos</a:t>
            </a:r>
            <a:r>
              <a:rPr sz="3600" dirty="0"/>
              <a:t> fog </a:t>
            </a:r>
            <a:r>
              <a:rPr sz="3600" dirty="0" err="1"/>
              <a:t>között</a:t>
            </a:r>
            <a:endParaRPr sz="3600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CF76CBA5-C8F0-2C4B-A466-849C1DB10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817" y="83221"/>
            <a:ext cx="2192783" cy="2272521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0F191C96-009F-A740-B749-EF38419FF9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942" y="83221"/>
            <a:ext cx="6207698" cy="2702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Minden fognak van egy disztális felszíne.…"/>
          <p:cNvSpPr txBox="1">
            <a:spLocks noGrp="1"/>
          </p:cNvSpPr>
          <p:nvPr>
            <p:ph type="body" idx="1"/>
          </p:nvPr>
        </p:nvSpPr>
        <p:spPr>
          <a:xfrm>
            <a:off x="850900" y="1735811"/>
            <a:ext cx="11303000" cy="7052590"/>
          </a:xfrm>
          <a:prstGeom prst="rect">
            <a:avLst/>
          </a:prstGeom>
        </p:spPr>
        <p:txBody>
          <a:bodyPr/>
          <a:lstStyle/>
          <a:p>
            <a:pPr marL="0" marR="457200" indent="0" defTabSz="457200">
              <a:lnSpc>
                <a:spcPct val="100000"/>
              </a:lnSpc>
              <a:spcBef>
                <a:spcPts val="500"/>
              </a:spcBef>
              <a:buSzTx/>
              <a:buNone/>
              <a:defRPr sz="4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0" marR="457200" indent="0" algn="ctr" defTabSz="457200">
              <a:lnSpc>
                <a:spcPct val="100000"/>
              </a:lnSpc>
              <a:spcBef>
                <a:spcPts val="500"/>
              </a:spcBef>
              <a:buSzTx/>
              <a:buNone/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200" dirty="0"/>
              <a:t>Az </a:t>
            </a:r>
            <a:r>
              <a:rPr sz="3200" dirty="0" err="1"/>
              <a:t>őrlőfogaknak</a:t>
            </a:r>
            <a:r>
              <a:rPr sz="3200" dirty="0"/>
              <a:t> </a:t>
            </a:r>
            <a:endParaRPr lang="hu-HU" sz="3200" dirty="0"/>
          </a:p>
          <a:p>
            <a:pPr marL="0" marR="457200" indent="0" algn="ctr" defTabSz="457200">
              <a:lnSpc>
                <a:spcPct val="100000"/>
              </a:lnSpc>
              <a:spcBef>
                <a:spcPts val="500"/>
              </a:spcBef>
              <a:buSzTx/>
              <a:buNone/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200" dirty="0" err="1">
                <a:solidFill>
                  <a:srgbClr val="FF2600"/>
                </a:solidFill>
              </a:rPr>
              <a:t>diszto-bukkális</a:t>
            </a:r>
            <a:r>
              <a:rPr sz="3200" dirty="0"/>
              <a:t> </a:t>
            </a:r>
            <a:r>
              <a:rPr sz="3200" dirty="0" err="1"/>
              <a:t>és</a:t>
            </a:r>
            <a:r>
              <a:rPr sz="3200" dirty="0"/>
              <a:t> </a:t>
            </a:r>
            <a:r>
              <a:rPr sz="3200" dirty="0" err="1">
                <a:solidFill>
                  <a:srgbClr val="FF2600"/>
                </a:solidFill>
              </a:rPr>
              <a:t>diszto-orális</a:t>
            </a:r>
            <a:r>
              <a:rPr sz="3200" dirty="0"/>
              <a:t> </a:t>
            </a:r>
            <a:r>
              <a:rPr sz="3200" dirty="0" err="1"/>
              <a:t>szögletük</a:t>
            </a:r>
            <a:r>
              <a:rPr sz="3200" dirty="0"/>
              <a:t>, </a:t>
            </a:r>
            <a:r>
              <a:rPr sz="3200" dirty="0" err="1"/>
              <a:t>illetve</a:t>
            </a:r>
            <a:r>
              <a:rPr sz="3200" dirty="0"/>
              <a:t> </a:t>
            </a:r>
            <a:r>
              <a:rPr sz="3200" dirty="0" err="1"/>
              <a:t>csücskük</a:t>
            </a:r>
            <a:r>
              <a:rPr lang="hu-HU" sz="3200" dirty="0"/>
              <a:t>, és van </a:t>
            </a:r>
            <a:r>
              <a:rPr lang="hu-HU" sz="3200" dirty="0" err="1">
                <a:solidFill>
                  <a:srgbClr val="FF0000"/>
                </a:solidFill>
              </a:rPr>
              <a:t>mesio-buccalis</a:t>
            </a:r>
            <a:r>
              <a:rPr lang="hu-HU" sz="3200" dirty="0"/>
              <a:t> és </a:t>
            </a:r>
            <a:r>
              <a:rPr lang="hu-HU" sz="3200" dirty="0" err="1">
                <a:solidFill>
                  <a:srgbClr val="FF0000"/>
                </a:solidFill>
              </a:rPr>
              <a:t>mesio</a:t>
            </a:r>
            <a:r>
              <a:rPr lang="hu-HU" sz="3200" dirty="0">
                <a:solidFill>
                  <a:srgbClr val="FF0000"/>
                </a:solidFill>
              </a:rPr>
              <a:t>-orális</a:t>
            </a:r>
            <a:r>
              <a:rPr lang="hu-HU" sz="3200" dirty="0"/>
              <a:t> szögletük, illetve csücskük</a:t>
            </a:r>
          </a:p>
          <a:p>
            <a:pPr marL="0" marR="457200" indent="0" algn="ctr" defTabSz="457200">
              <a:lnSpc>
                <a:spcPct val="100000"/>
              </a:lnSpc>
              <a:spcBef>
                <a:spcPts val="500"/>
              </a:spcBef>
              <a:buSzTx/>
              <a:buNone/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3200" dirty="0"/>
          </a:p>
          <a:p>
            <a:pPr marL="0" marR="457200" indent="0" algn="ctr" defTabSz="457200">
              <a:lnSpc>
                <a:spcPct val="100000"/>
              </a:lnSpc>
              <a:spcBef>
                <a:spcPts val="500"/>
              </a:spcBef>
              <a:buSzTx/>
              <a:buNone/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200" dirty="0"/>
              <a:t>Az </a:t>
            </a:r>
            <a:r>
              <a:rPr sz="3200" dirty="0" err="1"/>
              <a:t>alsó</a:t>
            </a:r>
            <a:r>
              <a:rPr sz="3200" dirty="0"/>
              <a:t> </a:t>
            </a:r>
            <a:r>
              <a:rPr sz="3200" dirty="0" err="1"/>
              <a:t>őrlőknek</a:t>
            </a:r>
            <a:r>
              <a:rPr sz="3200" dirty="0"/>
              <a:t> </a:t>
            </a:r>
            <a:r>
              <a:rPr sz="3200" dirty="0" err="1">
                <a:solidFill>
                  <a:srgbClr val="FF2600"/>
                </a:solidFill>
              </a:rPr>
              <a:t>disztális</a:t>
            </a:r>
            <a:r>
              <a:rPr sz="3200" dirty="0">
                <a:solidFill>
                  <a:srgbClr val="FF2600"/>
                </a:solidFill>
              </a:rPr>
              <a:t> </a:t>
            </a:r>
            <a:r>
              <a:rPr sz="3200" dirty="0" err="1">
                <a:solidFill>
                  <a:srgbClr val="FF2600"/>
                </a:solidFill>
              </a:rPr>
              <a:t>és</a:t>
            </a:r>
            <a:r>
              <a:rPr sz="3200" dirty="0">
                <a:solidFill>
                  <a:srgbClr val="FF2600"/>
                </a:solidFill>
              </a:rPr>
              <a:t> </a:t>
            </a:r>
            <a:r>
              <a:rPr sz="3200" dirty="0" err="1">
                <a:solidFill>
                  <a:srgbClr val="FF2600"/>
                </a:solidFill>
              </a:rPr>
              <a:t>meziális</a:t>
            </a:r>
            <a:r>
              <a:rPr sz="3200" dirty="0"/>
              <a:t> </a:t>
            </a:r>
            <a:r>
              <a:rPr sz="3200" dirty="0" err="1"/>
              <a:t>gyökerük</a:t>
            </a:r>
            <a:r>
              <a:rPr sz="3200" dirty="0"/>
              <a:t>, </a:t>
            </a:r>
            <a:endParaRPr lang="hu-HU" sz="3200" dirty="0"/>
          </a:p>
          <a:p>
            <a:pPr marL="0" marR="457200" indent="0" algn="ctr" defTabSz="457200">
              <a:lnSpc>
                <a:spcPct val="100000"/>
              </a:lnSpc>
              <a:spcBef>
                <a:spcPts val="500"/>
              </a:spcBef>
              <a:buSzTx/>
              <a:buNone/>
              <a:defRPr sz="4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200" dirty="0"/>
              <a:t>a </a:t>
            </a:r>
            <a:r>
              <a:rPr sz="3200" dirty="0" err="1"/>
              <a:t>felsőknek</a:t>
            </a:r>
            <a:r>
              <a:rPr sz="3200" dirty="0"/>
              <a:t> </a:t>
            </a:r>
            <a:r>
              <a:rPr sz="3200" dirty="0" err="1">
                <a:solidFill>
                  <a:srgbClr val="FF2600"/>
                </a:solidFill>
              </a:rPr>
              <a:t>diszto-bukkális</a:t>
            </a:r>
            <a:r>
              <a:rPr sz="3200" dirty="0">
                <a:solidFill>
                  <a:srgbClr val="FF2600"/>
                </a:solidFill>
              </a:rPr>
              <a:t> </a:t>
            </a:r>
            <a:r>
              <a:rPr sz="3200" dirty="0" err="1">
                <a:solidFill>
                  <a:srgbClr val="FF2600"/>
                </a:solidFill>
              </a:rPr>
              <a:t>és</a:t>
            </a:r>
            <a:r>
              <a:rPr sz="3200" dirty="0">
                <a:solidFill>
                  <a:srgbClr val="0433FF"/>
                </a:solidFill>
              </a:rPr>
              <a:t> </a:t>
            </a:r>
            <a:r>
              <a:rPr sz="3200" dirty="0" err="1">
                <a:solidFill>
                  <a:srgbClr val="FF2600"/>
                </a:solidFill>
              </a:rPr>
              <a:t>mezio-bukkális</a:t>
            </a:r>
            <a:r>
              <a:rPr sz="3200" dirty="0">
                <a:solidFill>
                  <a:srgbClr val="0433FF"/>
                </a:solidFill>
              </a:rPr>
              <a:t> </a:t>
            </a:r>
            <a:r>
              <a:rPr lang="hu-HU" sz="3200" dirty="0">
                <a:solidFill>
                  <a:srgbClr val="0433FF"/>
                </a:solidFill>
              </a:rPr>
              <a:t>(</a:t>
            </a:r>
            <a:r>
              <a:rPr lang="hu-HU" sz="3200" dirty="0" err="1">
                <a:solidFill>
                  <a:srgbClr val="0433FF"/>
                </a:solidFill>
              </a:rPr>
              <a:t>palatinalis</a:t>
            </a:r>
            <a:r>
              <a:rPr lang="hu-HU" sz="3200" dirty="0">
                <a:solidFill>
                  <a:srgbClr val="0433FF"/>
                </a:solidFill>
              </a:rPr>
              <a:t>) </a:t>
            </a:r>
            <a:r>
              <a:rPr sz="3200" dirty="0" err="1"/>
              <a:t>gyökerük</a:t>
            </a:r>
            <a:r>
              <a:rPr sz="3200" dirty="0"/>
              <a:t> van.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FF4DBEAE-96EA-8A43-A3EC-529DADF0A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451" y="413040"/>
            <a:ext cx="4336943" cy="2645542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23089A26-12E9-C04A-BB29-AFF8F76AB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80" y="175150"/>
            <a:ext cx="3967567" cy="2975675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1F307CCA-95D4-3448-BDB7-70EC48B92F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884" y="175149"/>
            <a:ext cx="3967567" cy="29756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ypeset">
  <a:themeElements>
    <a:clrScheme name="Typeset">
      <a:dk1>
        <a:srgbClr val="57564B"/>
      </a:dk1>
      <a:lt1>
        <a:srgbClr val="0C1557"/>
      </a:lt1>
      <a:dk2>
        <a:srgbClr val="5F5F5D"/>
      </a:dk2>
      <a:lt2>
        <a:srgbClr val="D8D5CE"/>
      </a:lt2>
      <a:accent1>
        <a:srgbClr val="738CAB"/>
      </a:accent1>
      <a:accent2>
        <a:srgbClr val="7E9769"/>
      </a:accent2>
      <a:accent3>
        <a:srgbClr val="D9C064"/>
      </a:accent3>
      <a:accent4>
        <a:srgbClr val="B99369"/>
      </a:accent4>
      <a:accent5>
        <a:srgbClr val="9A4C3C"/>
      </a:accent5>
      <a:accent6>
        <a:srgbClr val="8E8198"/>
      </a:accent6>
      <a:hlink>
        <a:srgbClr val="0000FF"/>
      </a:hlink>
      <a:folHlink>
        <a:srgbClr val="FF00FF"/>
      </a:folHlink>
    </a:clrScheme>
    <a:fontScheme name="Typeset">
      <a:majorFont>
        <a:latin typeface="Academy Engraved LET"/>
        <a:ea typeface="Academy Engraved LET"/>
        <a:cs typeface="Academy Engraved LET"/>
      </a:majorFont>
      <a:minorFont>
        <a:latin typeface="Bodoni SvtyTwo SC ITC TT-Book"/>
        <a:ea typeface="Bodoni SvtyTwo SC ITC TT-Book"/>
        <a:cs typeface="Bodoni SvtyTwo SC ITC TT-Book"/>
      </a:minorFont>
    </a:fontScheme>
    <a:fmtScheme name="Types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127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4">
              <a:hueOff val="-150089"/>
              <a:satOff val="3212"/>
              <a:lumOff val="-17555"/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7564B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ypeset">
  <a:themeElements>
    <a:clrScheme name="Typeset">
      <a:dk1>
        <a:srgbClr val="000000"/>
      </a:dk1>
      <a:lt1>
        <a:srgbClr val="FFFFFF"/>
      </a:lt1>
      <a:dk2>
        <a:srgbClr val="5F5F5D"/>
      </a:dk2>
      <a:lt2>
        <a:srgbClr val="D8D5CE"/>
      </a:lt2>
      <a:accent1>
        <a:srgbClr val="738CAB"/>
      </a:accent1>
      <a:accent2>
        <a:srgbClr val="7E9769"/>
      </a:accent2>
      <a:accent3>
        <a:srgbClr val="D9C064"/>
      </a:accent3>
      <a:accent4>
        <a:srgbClr val="B99369"/>
      </a:accent4>
      <a:accent5>
        <a:srgbClr val="9A4C3C"/>
      </a:accent5>
      <a:accent6>
        <a:srgbClr val="8E8198"/>
      </a:accent6>
      <a:hlink>
        <a:srgbClr val="0000FF"/>
      </a:hlink>
      <a:folHlink>
        <a:srgbClr val="FF00FF"/>
      </a:folHlink>
    </a:clrScheme>
    <a:fontScheme name="Typeset">
      <a:majorFont>
        <a:latin typeface="Academy Engraved LET"/>
        <a:ea typeface="Academy Engraved LET"/>
        <a:cs typeface="Academy Engraved LET"/>
      </a:majorFont>
      <a:minorFont>
        <a:latin typeface="Bodoni SvtyTwo SC ITC TT-Book"/>
        <a:ea typeface="Bodoni SvtyTwo SC ITC TT-Book"/>
        <a:cs typeface="Bodoni SvtyTwo SC ITC TT-Book"/>
      </a:minorFont>
    </a:fontScheme>
    <a:fmtScheme name="Types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127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4">
              <a:hueOff val="-150089"/>
              <a:satOff val="3212"/>
              <a:lumOff val="-17555"/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7564B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990</Words>
  <Application>Microsoft Macintosh PowerPoint</Application>
  <PresentationFormat>Egyéni</PresentationFormat>
  <Paragraphs>91</Paragraphs>
  <Slides>19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7" baseType="lpstr">
      <vt:lpstr>Academy Engraved LET</vt:lpstr>
      <vt:lpstr>Bodoni SvtyTwo OS ITC TT-BookIt</vt:lpstr>
      <vt:lpstr>Bodoni SvtyTwo SC ITC TT-Book</vt:lpstr>
      <vt:lpstr>Helvetica</vt:lpstr>
      <vt:lpstr>Hoefler Text</vt:lpstr>
      <vt:lpstr>Lucida Grande</vt:lpstr>
      <vt:lpstr>Times New Roman</vt:lpstr>
      <vt:lpstr>Typeset</vt:lpstr>
      <vt:lpstr>Fogászatban használatos síkok és irányok</vt:lpstr>
      <vt:lpstr>PowerPoint-bemutató</vt:lpstr>
      <vt:lpstr>Oralissal rokonértelmu: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Fogfelszínek jelölése</vt:lpstr>
      <vt:lpstr>Fogak jelölése</vt:lpstr>
      <vt:lpstr>Zsigmondy-féle kereszt</vt:lpstr>
      <vt:lpstr>Zsigmondy-féle kereszt</vt:lpstr>
      <vt:lpstr>FDI (Federation Dentaire Internationale) / WHO</vt:lpstr>
      <vt:lpstr>Európai jelölés (haedrup)</vt:lpstr>
      <vt:lpstr>Amerikai (Universal notation system)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Fogászatban használatos síkok és irányok</dc:title>
  <cp:lastModifiedBy>Tímea Szabados</cp:lastModifiedBy>
  <cp:revision>6</cp:revision>
  <dcterms:modified xsi:type="dcterms:W3CDTF">2020-04-17T19:44:05Z</dcterms:modified>
</cp:coreProperties>
</file>